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99" r:id="rId3"/>
    <p:sldId id="300" r:id="rId4"/>
    <p:sldId id="285" r:id="rId5"/>
    <p:sldId id="288" r:id="rId6"/>
    <p:sldId id="279" r:id="rId7"/>
    <p:sldId id="286" r:id="rId8"/>
    <p:sldId id="280" r:id="rId9"/>
    <p:sldId id="284" r:id="rId10"/>
    <p:sldId id="281" r:id="rId11"/>
    <p:sldId id="282" r:id="rId12"/>
    <p:sldId id="283" r:id="rId13"/>
    <p:sldId id="289" r:id="rId14"/>
    <p:sldId id="290" r:id="rId15"/>
    <p:sldId id="271" r:id="rId16"/>
    <p:sldId id="274" r:id="rId17"/>
    <p:sldId id="275" r:id="rId18"/>
    <p:sldId id="276" r:id="rId19"/>
    <p:sldId id="277" r:id="rId20"/>
    <p:sldId id="296" r:id="rId21"/>
    <p:sldId id="298" r:id="rId22"/>
    <p:sldId id="267"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92" d="100"/>
          <a:sy n="92" d="100"/>
        </p:scale>
        <p:origin x="6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405145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FF0170-3A3D-3A42-83AE-57803183CF93}" type="datetimeFigureOut">
              <a:rPr lang="en-CN" smtClean="0"/>
              <a:t>03/03/2021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643325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91240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978716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569292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110222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564692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40463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874970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35952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03/03/2021</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25924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F0170-3A3D-3A42-83AE-57803183CF93}" type="datetimeFigureOut">
              <a:rPr lang="en-CN" smtClean="0"/>
              <a:t>03/03/2021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15943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FF0170-3A3D-3A42-83AE-57803183CF93}" type="datetimeFigureOut">
              <a:rPr lang="en-CN" smtClean="0"/>
              <a:t>03/03/2021</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14547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FF0170-3A3D-3A42-83AE-57803183CF93}" type="datetimeFigureOut">
              <a:rPr lang="en-CN" smtClean="0"/>
              <a:t>03/03/2021</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3960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FF0170-3A3D-3A42-83AE-57803183CF93}" type="datetimeFigureOut">
              <a:rPr lang="en-CN" smtClean="0"/>
              <a:t>03/03/2021</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13552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FF0170-3A3D-3A42-83AE-57803183CF93}" type="datetimeFigureOut">
              <a:rPr lang="en-CN" smtClean="0"/>
              <a:t>03/03/2021</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548923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BFF0170-3A3D-3A42-83AE-57803183CF93}" type="datetimeFigureOut">
              <a:rPr lang="en-CN" smtClean="0"/>
              <a:t>03/03/2021</a:t>
            </a:fld>
            <a:endParaRPr lang="en-CN"/>
          </a:p>
        </p:txBody>
      </p:sp>
      <p:sp>
        <p:nvSpPr>
          <p:cNvPr id="6" name="Footer Placeholder 5"/>
          <p:cNvSpPr>
            <a:spLocks noGrp="1"/>
          </p:cNvSpPr>
          <p:nvPr>
            <p:ph type="ftr" sz="quarter" idx="11"/>
          </p:nvPr>
        </p:nvSpPr>
        <p:spPr>
          <a:xfrm>
            <a:off x="1141412" y="5883275"/>
            <a:ext cx="5105400" cy="365125"/>
          </a:xfrm>
        </p:spPr>
        <p:txBody>
          <a:bodyPr/>
          <a:lstStyle/>
          <a:p>
            <a:endParaRPr lang="en-CN"/>
          </a:p>
        </p:txBody>
      </p:sp>
      <p:sp>
        <p:nvSpPr>
          <p:cNvPr id="7" name="Slide Number Placeholder 6"/>
          <p:cNvSpPr>
            <a:spLocks noGrp="1"/>
          </p:cNvSpPr>
          <p:nvPr>
            <p:ph type="sldNum" sz="quarter" idx="12"/>
          </p:nvPr>
        </p:nvSpPr>
        <p:spPr>
          <a:xfrm>
            <a:off x="10742612" y="5883275"/>
            <a:ext cx="322567" cy="365125"/>
          </a:xfrm>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10956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BFF0170-3A3D-3A42-83AE-57803183CF93}" type="datetimeFigureOut">
              <a:rPr lang="en-CN" smtClean="0"/>
              <a:t>03/03/2021</a:t>
            </a:fld>
            <a:endParaRPr lang="en-C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C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A1BFB0E-3411-BE4C-A162-19B8667D44E4}" type="slidenum">
              <a:rPr lang="en-CN" smtClean="0"/>
              <a:t>‹#›</a:t>
            </a:fld>
            <a:endParaRPr lang="en-CN"/>
          </a:p>
        </p:txBody>
      </p:sp>
    </p:spTree>
    <p:extLst>
      <p:ext uri="{BB962C8B-B14F-4D97-AF65-F5344CB8AC3E}">
        <p14:creationId xmlns:p14="http://schemas.microsoft.com/office/powerpoint/2010/main" val="20232511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像" descr="图像">
            <a:extLst>
              <a:ext uri="{FF2B5EF4-FFF2-40B4-BE49-F238E27FC236}">
                <a16:creationId xmlns:a16="http://schemas.microsoft.com/office/drawing/2014/main" id="{F6CFAFF0-42E9-B648-A2EA-4B030F165E46}"/>
              </a:ext>
            </a:extLst>
          </p:cNvPr>
          <p:cNvPicPr>
            <a:picLocks noChangeAspect="1"/>
          </p:cNvPicPr>
          <p:nvPr/>
        </p:nvPicPr>
        <p:blipFill rotWithShape="1">
          <a:blip r:embed="rId2"/>
          <a:srcRect l="7203" r="874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17280DFC-B527-754A-8117-9470B61DCDCA}"/>
              </a:ext>
            </a:extLst>
          </p:cNvPr>
          <p:cNvSpPr>
            <a:spLocks noGrp="1"/>
          </p:cNvSpPr>
          <p:nvPr>
            <p:ph type="ctrTitle"/>
          </p:nvPr>
        </p:nvSpPr>
        <p:spPr>
          <a:xfrm>
            <a:off x="366770" y="1663331"/>
            <a:ext cx="2821273" cy="3204134"/>
          </a:xfrm>
        </p:spPr>
        <p:txBody>
          <a:bodyPr anchor="b">
            <a:normAutofit/>
          </a:bodyPr>
          <a:lstStyle/>
          <a:p>
            <a:r>
              <a:rPr lang="en-US" sz="3400" dirty="0" err="1">
                <a:latin typeface="KaiTi" panose="02010609060101010101" pitchFamily="49" charset="-122"/>
                <a:ea typeface="KaiTi" panose="02010609060101010101" pitchFamily="49" charset="-122"/>
              </a:rPr>
              <a:t>人工智能核心能力培养</a:t>
            </a:r>
            <a:r>
              <a:rPr lang="zh-CN" altLang="en-US" sz="3400" dirty="0"/>
              <a:t> </a:t>
            </a:r>
            <a:r>
              <a:rPr lang="en-US" altLang="zh-CN" sz="3400" dirty="0">
                <a:latin typeface="Microsoft YaHei Light" panose="020B0502040204020203" pitchFamily="34" charset="-122"/>
                <a:ea typeface="Microsoft YaHei Light" panose="020B0502040204020203" pitchFamily="34" charset="-122"/>
              </a:rPr>
              <a:t>—</a:t>
            </a:r>
            <a:r>
              <a:rPr lang="zh-CN" altLang="en-US" sz="3400" dirty="0">
                <a:latin typeface="Microsoft YaHei Light" panose="020B0502040204020203" pitchFamily="34" charset="-122"/>
                <a:ea typeface="Microsoft YaHei Light" panose="020B0502040204020203" pitchFamily="34" charset="-122"/>
              </a:rPr>
              <a:t> </a:t>
            </a:r>
            <a:r>
              <a:rPr lang="en-US" altLang="zh-CN" sz="3400" dirty="0">
                <a:latin typeface="Times New Roman" panose="02020603050405020304" pitchFamily="18" charset="0"/>
                <a:ea typeface="Tahoma" panose="020B0604030504040204" pitchFamily="34" charset="0"/>
                <a:cs typeface="Times New Roman" panose="02020603050405020304" pitchFamily="18" charset="0"/>
              </a:rPr>
              <a:t>Lecture</a:t>
            </a:r>
            <a:r>
              <a:rPr lang="zh-CN" altLang="en-US" sz="3400" dirty="0">
                <a:latin typeface="Times New Roman" panose="02020603050405020304" pitchFamily="18" charset="0"/>
                <a:ea typeface="Microsoft YaHei Light" panose="020B0502040204020203" pitchFamily="34" charset="-122"/>
                <a:cs typeface="Times New Roman" panose="02020603050405020304" pitchFamily="18" charset="0"/>
              </a:rPr>
              <a:t> </a:t>
            </a:r>
            <a:r>
              <a:rPr lang="en-US" altLang="zh-CN" sz="3400" dirty="0">
                <a:latin typeface="Times New Roman" panose="02020603050405020304" pitchFamily="18" charset="0"/>
                <a:ea typeface="Tahoma" panose="020B0604030504040204" pitchFamily="34" charset="0"/>
                <a:cs typeface="Times New Roman" panose="02020603050405020304" pitchFamily="18" charset="0"/>
              </a:rPr>
              <a:t>04</a:t>
            </a:r>
            <a:br>
              <a:rPr lang="en-US" altLang="zh-CN" sz="3400" dirty="0">
                <a:latin typeface="Microsoft YaHei Light" panose="020B0502040204020203" pitchFamily="34" charset="-122"/>
                <a:ea typeface="Microsoft YaHei Light" panose="020B0502040204020203" pitchFamily="34" charset="-122"/>
              </a:rPr>
            </a:br>
            <a:br>
              <a:rPr lang="en-US" sz="3400" dirty="0">
                <a:latin typeface="Microsoft YaHei Light" panose="020B0502040204020203" pitchFamily="34" charset="-122"/>
                <a:ea typeface="Microsoft YaHei Light" panose="020B0502040204020203" pitchFamily="34" charset="-122"/>
              </a:rPr>
            </a:b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The</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Kernel</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Ability</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For</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Artificial</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Intelligence</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 </a:t>
            </a:r>
            <a:endParaRPr lang="en-CN" sz="34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Subtitle 2">
            <a:extLst>
              <a:ext uri="{FF2B5EF4-FFF2-40B4-BE49-F238E27FC236}">
                <a16:creationId xmlns:a16="http://schemas.microsoft.com/office/drawing/2014/main" id="{9D19CC92-1B64-AA46-9FE1-CC6BBC70AF72}"/>
              </a:ext>
            </a:extLst>
          </p:cNvPr>
          <p:cNvSpPr>
            <a:spLocks noGrp="1"/>
          </p:cNvSpPr>
          <p:nvPr>
            <p:ph type="subTitle" idx="1"/>
          </p:nvPr>
        </p:nvSpPr>
        <p:spPr>
          <a:xfrm>
            <a:off x="465623" y="4971776"/>
            <a:ext cx="2575751" cy="1208141"/>
          </a:xfrm>
        </p:spPr>
        <p:txBody>
          <a:bodyPr>
            <a:normAutofit/>
          </a:bodyPr>
          <a:lstStyle/>
          <a:p>
            <a:endParaRPr lang="en-CN" sz="2000" dirty="0">
              <a:latin typeface="KaiTi" panose="02010609060101010101" pitchFamily="49" charset="-122"/>
              <a:ea typeface="KaiTi" panose="02010609060101010101" pitchFamily="49" charset="-122"/>
            </a:endParaRPr>
          </a:p>
          <a:p>
            <a:r>
              <a:rPr lang="en-US" sz="2000" dirty="0" err="1">
                <a:latin typeface="KaiTi" panose="02010609060101010101" pitchFamily="49" charset="-122"/>
                <a:ea typeface="KaiTi" panose="02010609060101010101" pitchFamily="49" charset="-122"/>
              </a:rPr>
              <a:t>高民权</a:t>
            </a:r>
            <a:endParaRPr lang="en-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4791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833002" y="448253"/>
            <a:ext cx="10520702" cy="1325563"/>
          </a:xfrm>
        </p:spPr>
        <p:txBody>
          <a:bodyPr>
            <a:normAutofit/>
          </a:bodyPr>
          <a:lstStyle/>
          <a:p>
            <a:r>
              <a:rPr lang="en-US" sz="2800" dirty="0">
                <a:latin typeface="Times New Roman" panose="02020603050405020304" pitchFamily="18" charset="0"/>
                <a:cs typeface="Times New Roman" panose="02020603050405020304" pitchFamily="18" charset="0"/>
              </a:rPr>
              <a:t>Train</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validation,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test</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838200" y="2191807"/>
            <a:ext cx="4936067" cy="3985155"/>
          </a:xfrm>
        </p:spPr>
        <p:txBody>
          <a:bodyPr>
            <a:normAutofit/>
          </a:bodyPr>
          <a:lstStyle/>
          <a:p>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Memory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V.S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Good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D6651D-58FC-0C43-AAE5-B6461615DAB1}"/>
              </a:ext>
            </a:extLst>
          </p:cNvPr>
          <p:cNvPicPr>
            <a:picLocks noChangeAspect="1"/>
          </p:cNvPicPr>
          <p:nvPr/>
        </p:nvPicPr>
        <p:blipFill>
          <a:blip r:embed="rId2"/>
          <a:stretch>
            <a:fillRect/>
          </a:stretch>
        </p:blipFill>
        <p:spPr>
          <a:xfrm>
            <a:off x="6417734" y="3136337"/>
            <a:ext cx="4935970" cy="2096096"/>
          </a:xfrm>
          <a:prstGeom prst="rect">
            <a:avLst/>
          </a:prstGeom>
        </p:spPr>
      </p:pic>
    </p:spTree>
    <p:extLst>
      <p:ext uri="{BB962C8B-B14F-4D97-AF65-F5344CB8AC3E}">
        <p14:creationId xmlns:p14="http://schemas.microsoft.com/office/powerpoint/2010/main" val="379618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405399" y="1323109"/>
            <a:ext cx="5817988" cy="1647796"/>
          </a:xfrm>
        </p:spPr>
        <p:txBody>
          <a:bodyPr vert="horz" lIns="91440" tIns="45720" rIns="91440" bIns="45720" rtlCol="0" anchor="b">
            <a:normAutofit/>
          </a:bodyPr>
          <a:lstStyle/>
          <a:p>
            <a:pPr algn="ctr"/>
            <a:r>
              <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Train</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validation, test</a:t>
            </a:r>
            <a:endPar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915323" y="4365523"/>
            <a:ext cx="4798140" cy="1793053"/>
          </a:xfrm>
        </p:spPr>
        <p:txBody>
          <a:bodyPr vert="horz" lIns="91440" tIns="45720" rIns="91440" bIns="45720" rtlCol="0" anchor="t">
            <a:normAutofit/>
          </a:bodyPr>
          <a:lstStyle/>
          <a:p>
            <a:pPr marL="0" indent="0" algn="ctr">
              <a:buNone/>
            </a:pPr>
            <a:r>
              <a:rPr lang="en-US" altLang="zh-CN"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rPr>
              <a:t>Good Memory V.S Good Learning </a:t>
            </a:r>
            <a:endParaRPr lang="en-US"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3D8A19D-2CE3-6441-B08E-EAE7BB133894}"/>
              </a:ext>
            </a:extLst>
          </p:cNvPr>
          <p:cNvPicPr>
            <a:picLocks noChangeAspect="1"/>
          </p:cNvPicPr>
          <p:nvPr/>
        </p:nvPicPr>
        <p:blipFill>
          <a:blip r:embed="rId2"/>
          <a:stretch>
            <a:fillRect/>
          </a:stretch>
        </p:blipFill>
        <p:spPr>
          <a:xfrm>
            <a:off x="6406678" y="1025765"/>
            <a:ext cx="5147147" cy="2676516"/>
          </a:xfrm>
          <a:prstGeom prst="rect">
            <a:avLst/>
          </a:prstGeom>
        </p:spPr>
      </p:pic>
      <p:pic>
        <p:nvPicPr>
          <p:cNvPr id="4" name="Picture 3">
            <a:extLst>
              <a:ext uri="{FF2B5EF4-FFF2-40B4-BE49-F238E27FC236}">
                <a16:creationId xmlns:a16="http://schemas.microsoft.com/office/drawing/2014/main" id="{763D5C8A-823D-F542-8E61-612B0549A3E4}"/>
              </a:ext>
            </a:extLst>
          </p:cNvPr>
          <p:cNvPicPr>
            <a:picLocks noChangeAspect="1"/>
          </p:cNvPicPr>
          <p:nvPr/>
        </p:nvPicPr>
        <p:blipFill>
          <a:blip r:embed="rId3"/>
          <a:stretch>
            <a:fillRect/>
          </a:stretch>
        </p:blipFill>
        <p:spPr>
          <a:xfrm>
            <a:off x="6420379" y="4364449"/>
            <a:ext cx="2479439" cy="1394684"/>
          </a:xfrm>
          <a:prstGeom prst="rect">
            <a:avLst/>
          </a:prstGeom>
        </p:spPr>
      </p:pic>
      <p:pic>
        <p:nvPicPr>
          <p:cNvPr id="6" name="Picture 5">
            <a:extLst>
              <a:ext uri="{FF2B5EF4-FFF2-40B4-BE49-F238E27FC236}">
                <a16:creationId xmlns:a16="http://schemas.microsoft.com/office/drawing/2014/main" id="{D5CD8257-65A7-A447-AABA-91A4E38578C2}"/>
              </a:ext>
            </a:extLst>
          </p:cNvPr>
          <p:cNvPicPr>
            <a:picLocks noChangeAspect="1"/>
          </p:cNvPicPr>
          <p:nvPr/>
        </p:nvPicPr>
        <p:blipFill>
          <a:blip r:embed="rId4"/>
          <a:stretch>
            <a:fillRect/>
          </a:stretch>
        </p:blipFill>
        <p:spPr>
          <a:xfrm>
            <a:off x="9060685" y="4363387"/>
            <a:ext cx="2493140" cy="1396808"/>
          </a:xfrm>
          <a:prstGeom prst="rect">
            <a:avLst/>
          </a:prstGeom>
        </p:spPr>
      </p:pic>
    </p:spTree>
    <p:extLst>
      <p:ext uri="{BB962C8B-B14F-4D97-AF65-F5344CB8AC3E}">
        <p14:creationId xmlns:p14="http://schemas.microsoft.com/office/powerpoint/2010/main" val="1854004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8FBB-DEF7-2046-BF56-655BEDA94400}"/>
              </a:ext>
            </a:extLst>
          </p:cNvPr>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KaiTi" panose="02010609060101010101" pitchFamily="49" charset="-122"/>
                <a:ea typeface="KaiTi" panose="02010609060101010101" pitchFamily="49" charset="-122"/>
              </a:rPr>
              <a:t>数值归一化和标准化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Normalization and standardized </a:t>
            </a:r>
            <a:endParaRPr lang="en-US" sz="31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2054" name="Picture 6" descr="feature_scaling">
            <a:extLst>
              <a:ext uri="{FF2B5EF4-FFF2-40B4-BE49-F238E27FC236}">
                <a16:creationId xmlns:a16="http://schemas.microsoft.com/office/drawing/2014/main" id="{D2E75CD3-45B7-5F4D-A7CA-1489955D6E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8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AB8D-E890-3C41-A8C5-D35678D2E90C}"/>
              </a:ext>
            </a:extLst>
          </p:cNvPr>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Max-min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(normalize)</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078838-587F-B444-BAB9-34BF0DE83445}"/>
              </a:ext>
            </a:extLst>
          </p:cNvPr>
          <p:cNvSpPr>
            <a:spLocks noGrp="1"/>
          </p:cNvSpPr>
          <p:nvPr>
            <p:ph idx="1"/>
          </p:nvPr>
        </p:nvSpPr>
        <p:spPr/>
        <p:txBody>
          <a:bodyPr/>
          <a:lstStyle/>
          <a:p>
            <a:endParaRPr lang="en-CN" dirty="0"/>
          </a:p>
        </p:txBody>
      </p:sp>
      <p:pic>
        <p:nvPicPr>
          <p:cNvPr id="4098" name="Picture 2" descr="Normalization Formula | Step By Step Guide with Calculation Examples">
            <a:extLst>
              <a:ext uri="{FF2B5EF4-FFF2-40B4-BE49-F238E27FC236}">
                <a16:creationId xmlns:a16="http://schemas.microsoft.com/office/drawing/2014/main" id="{AFC56516-E875-EC48-B52E-4236F1333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Normalization - CyberHoot">
            <a:extLst>
              <a:ext uri="{FF2B5EF4-FFF2-40B4-BE49-F238E27FC236}">
                <a16:creationId xmlns:a16="http://schemas.microsoft.com/office/drawing/2014/main" id="{BF5369C2-0018-7B4C-81A4-676293A4B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6847-BE67-2249-8B5B-FF443CBC07F9}"/>
              </a:ext>
            </a:extLst>
          </p:cNvPr>
          <p:cNvSpPr>
            <a:spLocks noGrp="1"/>
          </p:cNvSpPr>
          <p:nvPr>
            <p:ph type="title"/>
          </p:nvPr>
        </p:nvSpPr>
        <p:spPr>
          <a:xfrm>
            <a:off x="6096000" y="609599"/>
            <a:ext cx="5435760" cy="2009775"/>
          </a:xfrm>
        </p:spPr>
        <p:txBody>
          <a:bodyPr>
            <a:normAutofit/>
          </a:bodyPr>
          <a:lstStyle/>
          <a:p>
            <a:pPr algn="ctr"/>
            <a:r>
              <a:rPr lang="en-US" sz="2800" dirty="0">
                <a:latin typeface="Times New Roman" panose="02020603050405020304" pitchFamily="18" charset="0"/>
                <a:cs typeface="Times New Roman" panose="02020603050405020304" pitchFamily="18" charset="0"/>
              </a:rPr>
              <a:t>D</a:t>
            </a:r>
            <a:r>
              <a:rPr lang="en-CN" sz="2800" dirty="0">
                <a:latin typeface="Times New Roman" panose="02020603050405020304" pitchFamily="18" charset="0"/>
                <a:cs typeface="Times New Roman" panose="02020603050405020304" pitchFamily="18" charset="0"/>
              </a:rPr>
              <a:t>ata</a:t>
            </a:r>
            <a:r>
              <a:rPr lang="zh-CN" altLang="en-US" sz="2800" dirty="0">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standardized</a:t>
            </a:r>
            <a:r>
              <a:rPr lang="zh-CN" altLang="en-US"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t>
            </a:r>
            <a:r>
              <a:rPr lang="en-US" altLang="zh-CN" sz="2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(normalize)</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3641CE-6197-E44F-B7BA-D12342D1AA8D}"/>
              </a:ext>
            </a:extLst>
          </p:cNvPr>
          <p:cNvSpPr>
            <a:spLocks noGrp="1"/>
          </p:cNvSpPr>
          <p:nvPr>
            <p:ph idx="1"/>
          </p:nvPr>
        </p:nvSpPr>
        <p:spPr>
          <a:xfrm>
            <a:off x="6096000" y="2774425"/>
            <a:ext cx="5435760" cy="3288445"/>
          </a:xfrm>
        </p:spPr>
        <p:txBody>
          <a:bodyPr>
            <a:normAutofit/>
          </a:bodyPr>
          <a:lstStyle/>
          <a:p>
            <a:endParaRPr lang="en-CN"/>
          </a:p>
        </p:txBody>
      </p:sp>
      <p:pic>
        <p:nvPicPr>
          <p:cNvPr id="5124" name="Picture 4" descr="Normalization vs Standardization — Quantitative analysis | by Shay Geller |  Towards Data Science">
            <a:extLst>
              <a:ext uri="{FF2B5EF4-FFF2-40B4-BE49-F238E27FC236}">
                <a16:creationId xmlns:a16="http://schemas.microsoft.com/office/drawing/2014/main" id="{C92B1149-CCC6-664B-85CE-5D85171382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2" name="Picture 2" descr="Understanding Standard Normal Distribution | 365 Data Science">
            <a:extLst>
              <a:ext uri="{FF2B5EF4-FFF2-40B4-BE49-F238E27FC236}">
                <a16:creationId xmlns:a16="http://schemas.microsoft.com/office/drawing/2014/main" id="{897D35E3-EE82-9C4A-95D2-C23E016896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6" name="Picture 6" descr="Scaling vs Normalization">
            <a:extLst>
              <a:ext uri="{FF2B5EF4-FFF2-40B4-BE49-F238E27FC236}">
                <a16:creationId xmlns:a16="http://schemas.microsoft.com/office/drawing/2014/main" id="{BB3CC16E-BF53-F141-8423-BCEF0EF1ED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7" t="10226" r="-587" b="4815"/>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19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dissolve">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DE46A-F9F2-C54F-AB4E-1A89D78E6C01}"/>
              </a:ext>
            </a:extLst>
          </p:cNvPr>
          <p:cNvPicPr>
            <a:picLocks noChangeAspect="1"/>
          </p:cNvPicPr>
          <p:nvPr/>
        </p:nvPicPr>
        <p:blipFill rotWithShape="1">
          <a:blip r:embed="rId2">
            <a:alphaModFix amt="35000"/>
          </a:blip>
          <a:srcRect b="13128"/>
          <a:stretch/>
        </p:blipFill>
        <p:spPr>
          <a:xfrm>
            <a:off x="20" y="10"/>
            <a:ext cx="12191981" cy="6857990"/>
          </a:xfrm>
          <a:prstGeom prst="rect">
            <a:avLst/>
          </a:prstGeom>
        </p:spPr>
      </p:pic>
      <p:sp>
        <p:nvSpPr>
          <p:cNvPr id="2" name="Title 1">
            <a:extLst>
              <a:ext uri="{FF2B5EF4-FFF2-40B4-BE49-F238E27FC236}">
                <a16:creationId xmlns:a16="http://schemas.microsoft.com/office/drawing/2014/main" id="{184CDBA0-77BD-534B-AAF7-608ACEA0CFAF}"/>
              </a:ext>
            </a:extLst>
          </p:cNvPr>
          <p:cNvSpPr>
            <a:spLocks noGrp="1"/>
          </p:cNvSpPr>
          <p:nvPr>
            <p:ph type="title"/>
          </p:nvPr>
        </p:nvSpPr>
        <p:spPr>
          <a:xfrm>
            <a:off x="6476772" y="1144980"/>
            <a:ext cx="5063458" cy="1560716"/>
          </a:xfrm>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The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problem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from</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homwwork</a:t>
            </a:r>
            <a:r>
              <a:rPr lang="en-US" altLang="zh-CN" sz="2800" dirty="0">
                <a:solidFill>
                  <a:schemeClr val="tx1"/>
                </a:solidFill>
                <a:latin typeface="Times New Roman" panose="02020603050405020304" pitchFamily="18" charset="0"/>
                <a:cs typeface="Times New Roman" panose="02020603050405020304" pitchFamily="18" charset="0"/>
              </a:rPr>
              <a:t>:</a:t>
            </a:r>
            <a:br>
              <a:rPr lang="en-US" altLang="zh-CN"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O</a:t>
            </a:r>
            <a:r>
              <a:rPr lang="en-CN" sz="2800" dirty="0">
                <a:solidFill>
                  <a:schemeClr val="tx1"/>
                </a:solidFill>
                <a:latin typeface="Times New Roman" panose="02020603050405020304" pitchFamily="18" charset="0"/>
                <a:cs typeface="Times New Roman" panose="02020603050405020304" pitchFamily="18" charset="0"/>
              </a:rPr>
              <a:t>ne</a:t>
            </a:r>
            <a:r>
              <a:rPr lang="en-US" altLang="zh-CN" sz="2800" dirty="0">
                <a:solidFill>
                  <a:schemeClr val="tx1"/>
                </a:solidFill>
                <a:latin typeface="Times New Roman" panose="02020603050405020304" pitchFamily="18" charset="0"/>
                <a:cs typeface="Times New Roman" panose="02020603050405020304" pitchFamily="18" charset="0"/>
              </a:rPr>
              <a:t>-hot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coding</a:t>
            </a:r>
            <a:endParaRPr lang="en-CN"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2056FD-109A-084F-AEBA-3562E6BD67E2}"/>
              </a:ext>
            </a:extLst>
          </p:cNvPr>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latin typeface="Times New Roman" panose="02020603050405020304" pitchFamily="18" charset="0"/>
                <a:cs typeface="Times New Roman" panose="02020603050405020304" pitchFamily="18" charset="0"/>
              </a:rPr>
              <a:t>A</a:t>
            </a:r>
            <a:r>
              <a:rPr lang="en-CN" dirty="0">
                <a:solidFill>
                  <a:schemeClr val="tx1"/>
                </a:solidFill>
                <a:latin typeface="Times New Roman" panose="02020603050405020304" pitchFamily="18" charset="0"/>
                <a:cs typeface="Times New Roman" panose="02020603050405020304" pitchFamily="18" charset="0"/>
              </a:rPr>
              <a:t>ll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are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numbers</a:t>
            </a:r>
            <a:endParaRPr lang="en-C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D0CB402-4E3D-714B-A9DE-4DF20D206C44}"/>
              </a:ext>
            </a:extLst>
          </p:cNvPr>
          <p:cNvPicPr>
            <a:picLocks noChangeAspect="1"/>
          </p:cNvPicPr>
          <p:nvPr/>
        </p:nvPicPr>
        <p:blipFill rotWithShape="1">
          <a:blip r:embed="rId3"/>
          <a:srcRect l="8439" r="16205"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4" name="Picture 3">
            <a:extLst>
              <a:ext uri="{FF2B5EF4-FFF2-40B4-BE49-F238E27FC236}">
                <a16:creationId xmlns:a16="http://schemas.microsoft.com/office/drawing/2014/main" id="{23A2E95F-2C79-D34B-9823-BECA9689C02C}"/>
              </a:ext>
            </a:extLst>
          </p:cNvPr>
          <p:cNvPicPr>
            <a:picLocks noChangeAspect="1"/>
          </p:cNvPicPr>
          <p:nvPr/>
        </p:nvPicPr>
        <p:blipFill rotWithShape="1">
          <a:blip r:embed="rId4"/>
          <a:srcRect t="677"/>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pic>
        <p:nvPicPr>
          <p:cNvPr id="6" name="Picture 5">
            <a:extLst>
              <a:ext uri="{FF2B5EF4-FFF2-40B4-BE49-F238E27FC236}">
                <a16:creationId xmlns:a16="http://schemas.microsoft.com/office/drawing/2014/main" id="{F4C740A2-109C-A84B-B26E-F6949888AE27}"/>
              </a:ext>
            </a:extLst>
          </p:cNvPr>
          <p:cNvPicPr>
            <a:picLocks noChangeAspect="1"/>
          </p:cNvPicPr>
          <p:nvPr/>
        </p:nvPicPr>
        <p:blipFill rotWithShape="1">
          <a:blip r:embed="rId5"/>
          <a:srcRect r="3351" b="-3"/>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Tree>
    <p:extLst>
      <p:ext uri="{BB962C8B-B14F-4D97-AF65-F5344CB8AC3E}">
        <p14:creationId xmlns:p14="http://schemas.microsoft.com/office/powerpoint/2010/main" val="229893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3252-23C4-9948-835C-FAF5E98FF3CF}"/>
              </a:ext>
            </a:extLst>
          </p:cNvPr>
          <p:cNvSpPr>
            <a:spLocks noGrp="1"/>
          </p:cNvSpPr>
          <p:nvPr>
            <p:ph type="title"/>
          </p:nvPr>
        </p:nvSpPr>
        <p:spPr>
          <a:xfrm>
            <a:off x="4616717" y="409184"/>
            <a:ext cx="6393115" cy="1828800"/>
          </a:xfrm>
        </p:spPr>
        <p:txBody>
          <a:bodyPr>
            <a:normAutofit/>
          </a:bodyPr>
          <a:lstStyle/>
          <a:p>
            <a:r>
              <a:rPr lang="en-US" altLang="zh-CN" sz="2800" dirty="0">
                <a:latin typeface="Times New Roman" panose="02020603050405020304" pitchFamily="18" charset="0"/>
                <a:cs typeface="Times New Roman" panose="02020603050405020304" pitchFamily="18" charset="0"/>
              </a:rPr>
              <a:t>Categorical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Numerical</a:t>
            </a:r>
            <a:endParaRPr lang="en-US" sz="2800" dirty="0">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8A08CB2E-CEC1-4240-B327-311E9FF7252D}"/>
              </a:ext>
            </a:extLst>
          </p:cNvPr>
          <p:cNvSpPr>
            <a:spLocks noGrp="1"/>
          </p:cNvSpPr>
          <p:nvPr>
            <p:ph idx="1"/>
          </p:nvPr>
        </p:nvSpPr>
        <p:spPr>
          <a:xfrm>
            <a:off x="4616717" y="2237984"/>
            <a:ext cx="6393116" cy="3978727"/>
          </a:xfrm>
        </p:spPr>
        <p:txBody>
          <a:bodyPr>
            <a:normAutofit/>
          </a:bodyPr>
          <a:lstStyle/>
          <a:p>
            <a:r>
              <a:rPr lang="en-US" dirty="0">
                <a:latin typeface="Times New Roman" panose="02020603050405020304" pitchFamily="18" charset="0"/>
                <a:cs typeface="Times New Roman" panose="02020603050405020304" pitchFamily="18" charset="0"/>
              </a:rPr>
              <a:t>W</a:t>
            </a:r>
            <a:r>
              <a:rPr lang="en-CN" dirty="0">
                <a:latin typeface="Times New Roman" panose="02020603050405020304" pitchFamily="18" charset="0"/>
                <a:cs typeface="Times New Roman" panose="02020603050405020304" pitchFamily="18" charset="0"/>
              </a:rPr>
              <a:t>ha</a:t>
            </a:r>
            <a:r>
              <a:rPr lang="en-US" altLang="zh-CN" dirty="0">
                <a:latin typeface="Times New Roman" panose="02020603050405020304" pitchFamily="18" charset="0"/>
                <a:cs typeface="Times New Roman" panose="02020603050405020304" pitchFamily="18" charset="0"/>
              </a:rPr>
              <a:t>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different?</a:t>
            </a:r>
            <a:endParaRPr lang="en-C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EECFBB-1A6A-0B4B-80BF-F02656C17FC2}"/>
              </a:ext>
            </a:extLst>
          </p:cNvPr>
          <p:cNvPicPr>
            <a:picLocks noChangeAspect="1"/>
          </p:cNvPicPr>
          <p:nvPr/>
        </p:nvPicPr>
        <p:blipFill rotWithShape="1">
          <a:blip r:embed="rId2"/>
          <a:srcRect l="9562" r="6644" b="-3"/>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B728BEC9-ACEA-BC44-9A0D-CA1F284FD905}"/>
              </a:ext>
            </a:extLst>
          </p:cNvPr>
          <p:cNvPicPr>
            <a:picLocks noChangeAspect="1"/>
          </p:cNvPicPr>
          <p:nvPr/>
        </p:nvPicPr>
        <p:blipFill rotWithShape="1">
          <a:blip r:embed="rId3"/>
          <a:srcRect l="24077" r="13081" b="2"/>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8168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3F3C6-65FF-EC43-BE6A-3874EC1211DB}"/>
              </a:ext>
            </a:extLst>
          </p:cNvPr>
          <p:cNvPicPr>
            <a:picLocks noChangeAspect="1"/>
          </p:cNvPicPr>
          <p:nvPr/>
        </p:nvPicPr>
        <p:blipFill rotWithShape="1">
          <a:blip r:embed="rId2"/>
          <a:srcRect l="14576" r="17399" b="-1"/>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6E718457-59FB-0A4B-94A4-55F38540526B}"/>
              </a:ext>
            </a:extLst>
          </p:cNvPr>
          <p:cNvPicPr>
            <a:picLocks noChangeAspect="1"/>
          </p:cNvPicPr>
          <p:nvPr/>
        </p:nvPicPr>
        <p:blipFill rotWithShape="1">
          <a:blip r:embed="rId3"/>
          <a:srcRect t="11894"/>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44CE05E5-9DF7-E34E-92B4-19AEC88CFE08}"/>
              </a:ext>
            </a:extLst>
          </p:cNvPr>
          <p:cNvSpPr>
            <a:spLocks noGrp="1"/>
          </p:cNvSpPr>
          <p:nvPr>
            <p:ph idx="1"/>
          </p:nvPr>
        </p:nvSpPr>
        <p:spPr>
          <a:xfrm>
            <a:off x="6096000" y="1427538"/>
            <a:ext cx="5435760" cy="3288445"/>
          </a:xfrm>
        </p:spPr>
        <p:txBody>
          <a:bodyPr>
            <a:noAutofit/>
          </a:bodyPr>
          <a:lstStyle/>
          <a:p>
            <a:pPr>
              <a:lnSpc>
                <a:spcPct val="90000"/>
              </a:lnSpc>
            </a:pPr>
            <a:r>
              <a:rPr lang="en-US" altLang="zh-CN" dirty="0">
                <a:latin typeface="Times New Roman" panose="02020603050405020304" pitchFamily="18" charset="0"/>
                <a:cs typeface="Times New Roman" panose="02020603050405020304" pitchFamily="18" charset="0"/>
              </a:rPr>
              <a:t>Categorical</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not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just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7200" lvl="1" indent="0">
              <a:lnSpc>
                <a:spcPct val="9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representation</a:t>
            </a:r>
          </a:p>
          <a:p>
            <a:pPr marL="457200" lvl="1" indent="0">
              <a:lnSpc>
                <a:spcPct val="90000"/>
              </a:lnSpc>
              <a:buNone/>
            </a:pPr>
            <a:endParaRPr lang="en-US" sz="2000" dirty="0">
              <a:latin typeface="Times New Roman" panose="02020603050405020304" pitchFamily="18" charset="0"/>
              <a:cs typeface="Times New Roman" panose="02020603050405020304" pitchFamily="18" charset="0"/>
            </a:endParaRPr>
          </a:p>
          <a:p>
            <a:pPr>
              <a:lnSpc>
                <a:spcPct val="90000"/>
              </a:lnSpc>
            </a:pPr>
            <a:r>
              <a:rPr lang="en-US" altLang="zh-CN" dirty="0">
                <a:latin typeface="Times New Roman" panose="02020603050405020304" pitchFamily="18" charset="0"/>
                <a:cs typeface="Times New Roman" panose="02020603050405020304" pitchFamily="18" charset="0"/>
              </a:rPr>
              <a:t>Numerical</a:t>
            </a: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compared</a:t>
            </a:r>
          </a:p>
          <a:p>
            <a:pPr lvl="1">
              <a:lnSpc>
                <a:spcPct val="90000"/>
              </a:lnSpc>
            </a:pPr>
            <a:r>
              <a:rPr lang="en-US" altLang="zh-CN" sz="2000" dirty="0">
                <a:latin typeface="Times New Roman" panose="02020603050405020304" pitchFamily="18" charset="0"/>
                <a:cs typeface="Times New Roman" panose="02020603050405020304" pitchFamily="18" charset="0"/>
              </a:rPr>
              <a:t>Could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sorted</a:t>
            </a:r>
          </a:p>
          <a:p>
            <a:pPr lvl="1">
              <a:lnSpc>
                <a:spcPct val="90000"/>
              </a:lnSpc>
            </a:pP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attribute</a:t>
            </a:r>
            <a:r>
              <a:rPr lang="zh-CN" alt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75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1C15-EA0F-C843-A941-5EB94AD1511C}"/>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W</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hy it counts?</a:t>
            </a:r>
            <a:endParaRPr lang="en-US"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64E48079-8B53-BF44-80EA-22C5274E54AA}"/>
              </a:ext>
            </a:extLst>
          </p:cNvPr>
          <p:cNvPicPr>
            <a:picLocks noGrp="1" noChangeAspect="1"/>
          </p:cNvPicPr>
          <p:nvPr>
            <p:ph idx="1"/>
          </p:nvPr>
        </p:nvPicPr>
        <p:blipFill>
          <a:blip r:embed="rId2"/>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507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F404-EB29-A84E-BF19-638E22B6B15E}"/>
              </a:ext>
            </a:extLst>
          </p:cNvPr>
          <p:cNvSpPr>
            <a:spLocks noGrp="1"/>
          </p:cNvSpPr>
          <p:nvPr>
            <p:ph type="title"/>
          </p:nvPr>
        </p:nvSpPr>
        <p:spPr>
          <a:xfrm>
            <a:off x="819179" y="669837"/>
            <a:ext cx="9905998" cy="1905000"/>
          </a:xfrm>
        </p:spPr>
        <p:txBody>
          <a:bodyPr>
            <a:normAutofit/>
          </a:bodyPr>
          <a:lstStyle/>
          <a:p>
            <a:r>
              <a:rPr lang="en-US" altLang="zh-CN" sz="2800" dirty="0">
                <a:solidFill>
                  <a:schemeClr val="tx2">
                    <a:lumMod val="90000"/>
                  </a:schemeClr>
                </a:solidFill>
                <a:latin typeface="Times New Roman" panose="02020603050405020304" pitchFamily="18" charset="0"/>
                <a:cs typeface="Times New Roman" panose="02020603050405020304" pitchFamily="18" charset="0"/>
              </a:rPr>
              <a:t>One-Hot</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and</a:t>
            </a:r>
            <a:r>
              <a:rPr lang="zh-CN" altLang="en-US" sz="2800" dirty="0">
                <a:solidFill>
                  <a:schemeClr val="tx2">
                    <a:lumMod val="90000"/>
                  </a:schemeClr>
                </a:solidFill>
                <a:latin typeface="Times New Roman" panose="02020603050405020304" pitchFamily="18" charset="0"/>
                <a:cs typeface="Times New Roman" panose="02020603050405020304" pitchFamily="18" charset="0"/>
              </a:rPr>
              <a:t> </a:t>
            </a:r>
            <a:r>
              <a:rPr lang="en-US" altLang="zh-CN" sz="2800" dirty="0">
                <a:solidFill>
                  <a:schemeClr val="tx2">
                    <a:lumMod val="90000"/>
                  </a:schemeClr>
                </a:solidFill>
                <a:latin typeface="Times New Roman" panose="02020603050405020304" pitchFamily="18" charset="0"/>
                <a:cs typeface="Times New Roman" panose="02020603050405020304" pitchFamily="18" charset="0"/>
              </a:rPr>
              <a:t>Embedding</a:t>
            </a:r>
            <a:endParaRPr lang="en-US" sz="2800" dirty="0">
              <a:solidFill>
                <a:schemeClr val="tx2">
                  <a:lumMod val="9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817D7B-F972-E048-9389-28DAEB2AED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E21B89-C4D9-F343-B952-72DD46EF93A0}"/>
              </a:ext>
            </a:extLst>
          </p:cNvPr>
          <p:cNvPicPr>
            <a:picLocks noChangeAspect="1"/>
          </p:cNvPicPr>
          <p:nvPr/>
        </p:nvPicPr>
        <p:blipFill>
          <a:blip r:embed="rId2"/>
          <a:stretch>
            <a:fillRect/>
          </a:stretch>
        </p:blipFill>
        <p:spPr>
          <a:xfrm>
            <a:off x="746271" y="2482675"/>
            <a:ext cx="5136448" cy="2865437"/>
          </a:xfrm>
          <a:prstGeom prst="rect">
            <a:avLst/>
          </a:prstGeom>
        </p:spPr>
      </p:pic>
      <p:pic>
        <p:nvPicPr>
          <p:cNvPr id="6" name="Picture 5">
            <a:extLst>
              <a:ext uri="{FF2B5EF4-FFF2-40B4-BE49-F238E27FC236}">
                <a16:creationId xmlns:a16="http://schemas.microsoft.com/office/drawing/2014/main" id="{6357ADA8-EE1D-FC47-87BB-5C38F1A4ABF8}"/>
              </a:ext>
            </a:extLst>
          </p:cNvPr>
          <p:cNvPicPr>
            <a:picLocks noChangeAspect="1"/>
          </p:cNvPicPr>
          <p:nvPr/>
        </p:nvPicPr>
        <p:blipFill>
          <a:blip r:embed="rId3"/>
          <a:stretch>
            <a:fillRect/>
          </a:stretch>
        </p:blipFill>
        <p:spPr>
          <a:xfrm>
            <a:off x="5983871" y="2482675"/>
            <a:ext cx="5094111" cy="2865438"/>
          </a:xfrm>
          <a:prstGeom prst="rect">
            <a:avLst/>
          </a:prstGeom>
        </p:spPr>
      </p:pic>
    </p:spTree>
    <p:extLst>
      <p:ext uri="{BB962C8B-B14F-4D97-AF65-F5344CB8AC3E}">
        <p14:creationId xmlns:p14="http://schemas.microsoft.com/office/powerpoint/2010/main" val="161872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B4769-EF90-7747-9D95-D073740EB7A0}"/>
              </a:ext>
            </a:extLst>
          </p:cNvPr>
          <p:cNvSpPr>
            <a:spLocks noGrp="1"/>
          </p:cNvSpPr>
          <p:nvPr>
            <p:ph type="title"/>
          </p:nvPr>
        </p:nvSpPr>
        <p:spPr>
          <a:xfrm>
            <a:off x="962022" y="643467"/>
            <a:ext cx="4340023" cy="5571064"/>
          </a:xfrm>
        </p:spPr>
        <p:txBody>
          <a:bodyPr anchor="ctr">
            <a:normAutofit/>
          </a:bodyPr>
          <a:lstStyle/>
          <a:p>
            <a:r>
              <a:rPr lang="en-CN" sz="4400" dirty="0">
                <a:latin typeface="Times New Roman" panose="02020603050405020304" pitchFamily="18" charset="0"/>
                <a:cs typeface="Times New Roman" panose="02020603050405020304" pitchFamily="18" charset="0"/>
              </a:rPr>
              <a:t>Review	</a:t>
            </a:r>
          </a:p>
        </p:txBody>
      </p:sp>
      <p:sp>
        <p:nvSpPr>
          <p:cNvPr id="3" name="Content Placeholder 2">
            <a:extLst>
              <a:ext uri="{FF2B5EF4-FFF2-40B4-BE49-F238E27FC236}">
                <a16:creationId xmlns:a16="http://schemas.microsoft.com/office/drawing/2014/main" id="{43B7BCB6-5258-944A-B0D9-E7C36CE30453}"/>
              </a:ext>
            </a:extLst>
          </p:cNvPr>
          <p:cNvSpPr>
            <a:spLocks noGrp="1"/>
          </p:cNvSpPr>
          <p:nvPr>
            <p:ph idx="1"/>
          </p:nvPr>
        </p:nvSpPr>
        <p:spPr>
          <a:xfrm>
            <a:off x="6567055" y="643467"/>
            <a:ext cx="5077689" cy="5571064"/>
          </a:xfrm>
        </p:spPr>
        <p:txBody>
          <a:bodyPr>
            <a:normAutofit/>
          </a:bodyPr>
          <a:lstStyle/>
          <a:p>
            <a:r>
              <a:rPr lang="en-CN" dirty="0">
                <a:latin typeface="KaiTi" panose="02010609060101010101" pitchFamily="49" charset="-122"/>
                <a:ea typeface="KaiTi" panose="02010609060101010101" pitchFamily="49" charset="-122"/>
              </a:rPr>
              <a:t>什么是线性回归</a:t>
            </a:r>
            <a:r>
              <a:rPr lang="zh-CN" altLang="en-US" dirty="0">
                <a:latin typeface="KaiTi" panose="02010609060101010101" pitchFamily="49" charset="-122"/>
                <a:ea typeface="KaiTi" panose="02010609060101010101" pitchFamily="49" charset="-122"/>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linear</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p>
          <a:p>
            <a:r>
              <a:rPr lang="en-US" dirty="0" err="1">
                <a:latin typeface="KaiTi" panose="02010609060101010101" pitchFamily="49" charset="-122"/>
                <a:ea typeface="KaiTi" panose="02010609060101010101" pitchFamily="49" charset="-122"/>
              </a:rPr>
              <a:t>什么是逻辑回归</a:t>
            </a:r>
            <a:r>
              <a:rPr lang="zh-CN" altLang="en-US" dirty="0">
                <a:latin typeface="KaiTi" panose="02010609060101010101" pitchFamily="49" charset="-122"/>
                <a:ea typeface="KaiTi" panose="02010609060101010101" pitchFamily="49" charset="-122"/>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logistic</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p>
          <a:p>
            <a:r>
              <a:rPr lang="en-US" dirty="0" err="1">
                <a:latin typeface="KaiTi" panose="02010609060101010101" pitchFamily="49" charset="-122"/>
                <a:ea typeface="KaiTi" panose="02010609060101010101" pitchFamily="49" charset="-122"/>
              </a:rPr>
              <a:t>线性回归和逻辑回归的原理</a:t>
            </a:r>
            <a:r>
              <a:rPr lang="zh-CN" altLang="en-US" dirty="0">
                <a:latin typeface="KaiTi" panose="02010609060101010101" pitchFamily="49" charset="-122"/>
                <a:ea typeface="KaiTi" panose="02010609060101010101" pitchFamily="49" charset="-122"/>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principle</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of</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linear</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and</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logstic</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p>
          <a:p>
            <a:r>
              <a:rPr lang="zh-CN" altLang="en-US" dirty="0">
                <a:latin typeface="KaiTi" panose="02010609060101010101" pitchFamily="49" charset="-122"/>
                <a:ea typeface="KaiTi" panose="02010609060101010101" pitchFamily="49" charset="-122"/>
              </a:rPr>
              <a:t>机器学习</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深度学习的工作量 </a:t>
            </a:r>
            <a:r>
              <a:rPr lang="en-US" altLang="zh-CN" dirty="0">
                <a:latin typeface="Times New Roman" panose="02020603050405020304" pitchFamily="18" charset="0"/>
                <a:ea typeface="KaiTi" panose="02010609060101010101" pitchFamily="49" charset="-122"/>
                <a:cs typeface="Times New Roman" panose="02020603050405020304" pitchFamily="18" charset="0"/>
              </a:rPr>
              <a:t>pipeline</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linear</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of</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machine</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learning</a:t>
            </a:r>
          </a:p>
          <a:p>
            <a:r>
              <a:rPr lang="en-US" dirty="0" err="1">
                <a:latin typeface="KaiTi" panose="02010609060101010101" pitchFamily="49" charset="-122"/>
                <a:ea typeface="KaiTi" panose="02010609060101010101" pitchFamily="49" charset="-122"/>
              </a:rPr>
              <a:t>什么是</a:t>
            </a:r>
            <a:r>
              <a:rPr lang="en-US" dirty="0" err="1">
                <a:latin typeface="Times New Roman" panose="02020603050405020304" pitchFamily="18" charset="0"/>
                <a:ea typeface="KaiTi" panose="02010609060101010101" pitchFamily="49" charset="-122"/>
                <a:cs typeface="Times New Roman" panose="02020603050405020304" pitchFamily="18" charset="0"/>
              </a:rPr>
              <a:t>softmax</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什么是</a:t>
            </a:r>
            <a:r>
              <a:rPr lang="en-US" altLang="zh-CN" dirty="0">
                <a:latin typeface="Times New Roman" panose="02020603050405020304" pitchFamily="18" charset="0"/>
                <a:ea typeface="KaiTi" panose="02010609060101010101" pitchFamily="49" charset="-122"/>
                <a:cs typeface="Times New Roman" panose="02020603050405020304" pitchFamily="18" charset="0"/>
              </a:rPr>
              <a:t>cross-entropy</a:t>
            </a:r>
          </a:p>
          <a:p>
            <a:r>
              <a:rPr lang="en-US" dirty="0" err="1">
                <a:latin typeface="KaiTi" panose="02010609060101010101" pitchFamily="49" charset="-122"/>
                <a:ea typeface="KaiTi" panose="02010609060101010101" pitchFamily="49" charset="-122"/>
              </a:rPr>
              <a:t>什么是</a:t>
            </a:r>
            <a:r>
              <a:rPr lang="en-US" dirty="0" err="1">
                <a:latin typeface="Times New Roman" panose="02020603050405020304" pitchFamily="18" charset="0"/>
                <a:ea typeface="KaiTi" panose="02010609060101010101" pitchFamily="49" charset="-122"/>
                <a:cs typeface="Times New Roman" panose="02020603050405020304" pitchFamily="18" charset="0"/>
              </a:rPr>
              <a:t>precision</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什么是</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recall</a:t>
            </a:r>
            <a:r>
              <a:rPr lang="zh-CN" altLang="en-US" dirty="0">
                <a:latin typeface="KaiTi" panose="02010609060101010101" pitchFamily="49" charset="-122"/>
                <a:ea typeface="KaiTi" panose="02010609060101010101" pitchFamily="49" charset="-122"/>
              </a:rPr>
              <a:t>，什么是</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auc</a:t>
            </a:r>
            <a:r>
              <a:rPr lang="zh-CN" altLang="en-US" dirty="0">
                <a:latin typeface="KaiTi" panose="02010609060101010101" pitchFamily="49" charset="-122"/>
                <a:ea typeface="KaiTi" panose="02010609060101010101" pitchFamily="49" charset="-122"/>
              </a:rPr>
              <a:t>，什么是</a:t>
            </a:r>
            <a:r>
              <a:rPr lang="en-US" altLang="zh-CN" dirty="0">
                <a:latin typeface="Times New Roman" panose="02020603050405020304" pitchFamily="18" charset="0"/>
                <a:ea typeface="KaiTi" panose="02010609060101010101" pitchFamily="49" charset="-122"/>
                <a:cs typeface="Times New Roman" panose="02020603050405020304" pitchFamily="18" charset="0"/>
              </a:rPr>
              <a:t>f1</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f2</a:t>
            </a:r>
          </a:p>
          <a:p>
            <a:r>
              <a:rPr lang="zh-CN" altLang="en-US" dirty="0">
                <a:latin typeface="KaiTi" panose="02010609060101010101" pitchFamily="49" charset="-122"/>
                <a:ea typeface="KaiTi" panose="02010609060101010101" pitchFamily="49" charset="-122"/>
              </a:rPr>
              <a:t>什么是建模？</a:t>
            </a:r>
            <a:r>
              <a:rPr lang="en-US" altLang="zh-CN" dirty="0">
                <a:latin typeface="Times New Roman" panose="02020603050405020304" pitchFamily="18" charset="0"/>
                <a:ea typeface="KaiTi" panose="02010609060101010101" pitchFamily="49" charset="-122"/>
                <a:cs typeface="Times New Roman" panose="02020603050405020304" pitchFamily="18" charset="0"/>
              </a:rPr>
              <a:t>What’s</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model?</a:t>
            </a:r>
          </a:p>
        </p:txBody>
      </p:sp>
    </p:spTree>
    <p:extLst>
      <p:ext uri="{BB962C8B-B14F-4D97-AF65-F5344CB8AC3E}">
        <p14:creationId xmlns:p14="http://schemas.microsoft.com/office/powerpoint/2010/main" val="330478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5503-6CB2-B141-B278-1844663544B1}"/>
              </a:ext>
            </a:extLst>
          </p:cNvPr>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P</a:t>
            </a:r>
            <a:r>
              <a:rPr lang="en-CN" sz="2800" dirty="0">
                <a:latin typeface="Times New Roman" panose="02020603050405020304" pitchFamily="18" charset="0"/>
                <a:cs typeface="Times New Roman" panose="02020603050405020304" pitchFamily="18" charset="0"/>
              </a:rPr>
              <a:t>ro</a:t>
            </a:r>
            <a:r>
              <a:rPr lang="en-US" altLang="zh-CN" sz="2800" dirty="0" err="1">
                <a:latin typeface="Times New Roman" panose="02020603050405020304" pitchFamily="18" charset="0"/>
                <a:cs typeface="Times New Roman" panose="02020603050405020304" pitchFamily="18" charset="0"/>
              </a:rPr>
              <a:t>gramminig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04-01</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4F0F4B-5E4C-4246-B8C3-CFCF72F64000}"/>
              </a:ext>
            </a:extLst>
          </p:cNvPr>
          <p:cNvSpPr>
            <a:spLocks noGrp="1"/>
          </p:cNvSpPr>
          <p:nvPr>
            <p:ph idx="1"/>
          </p:nvPr>
        </p:nvSpPr>
        <p:spPr>
          <a:xfrm>
            <a:off x="4303643" y="2666999"/>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one-hot</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endParaRPr lang="en-CN" dirty="0">
              <a:latin typeface="Times New Roman" panose="02020603050405020304" pitchFamily="18" charset="0"/>
              <a:cs typeface="Times New Roman" panose="02020603050405020304" pitchFamily="18" charset="0"/>
            </a:endParaRPr>
          </a:p>
        </p:txBody>
      </p:sp>
      <p:pic>
        <p:nvPicPr>
          <p:cNvPr id="5" name="Picture 4" descr="Exclamation mark on a yellow background">
            <a:extLst>
              <a:ext uri="{FF2B5EF4-FFF2-40B4-BE49-F238E27FC236}">
                <a16:creationId xmlns:a16="http://schemas.microsoft.com/office/drawing/2014/main" id="{087E76F5-3C8B-4E12-A938-88F2A251F1C0}"/>
              </a:ext>
            </a:extLst>
          </p:cNvPr>
          <p:cNvPicPr>
            <a:picLocks noChangeAspect="1"/>
          </p:cNvPicPr>
          <p:nvPr/>
        </p:nvPicPr>
        <p:blipFill rotWithShape="1">
          <a:blip r:embed="rId2"/>
          <a:srcRect l="37075" r="2487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505601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nner Are You Ready Illustration Royalty Free Cliparts, Vectors, And Stock  Illustration. Image 93168842.">
            <a:extLst>
              <a:ext uri="{FF2B5EF4-FFF2-40B4-BE49-F238E27FC236}">
                <a16:creationId xmlns:a16="http://schemas.microsoft.com/office/drawing/2014/main" id="{73844A35-327D-264D-A142-8C0C4E53DE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79" r="33081" b="1"/>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507FEF-E34B-A849-8E8B-C6560959D409}"/>
              </a:ext>
            </a:extLst>
          </p:cNvPr>
          <p:cNvSpPr>
            <a:spLocks noGrp="1"/>
          </p:cNvSpPr>
          <p:nvPr>
            <p:ph idx="1"/>
          </p:nvPr>
        </p:nvSpPr>
        <p:spPr>
          <a:xfrm>
            <a:off x="4229501" y="850555"/>
            <a:ext cx="7754681" cy="4747056"/>
          </a:xfrm>
        </p:spPr>
        <p:txBody>
          <a:bodyPr>
            <a:normAutofit/>
          </a:bodyPr>
          <a:lstStyle/>
          <a:p>
            <a:r>
              <a:rPr lang="en-CN" sz="2800" dirty="0">
                <a:latin typeface="Times New Roman" panose="02020603050405020304" pitchFamily="18" charset="0"/>
                <a:cs typeface="Times New Roman" panose="02020603050405020304" pitchFamily="18" charset="0"/>
              </a:rPr>
              <a:t>NOW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read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whole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task</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endParaRPr lang="en-US" sz="3600" dirty="0"/>
          </a:p>
          <a:p>
            <a:r>
              <a:rPr lang="en-US" sz="2800" dirty="0" err="1">
                <a:latin typeface="KaiTi" panose="02010609060101010101" pitchFamily="49" charset="-122"/>
                <a:ea typeface="KaiTi" panose="02010609060101010101" pitchFamily="49" charset="-122"/>
              </a:rPr>
              <a:t>现在我们已经做好准备解决完整的分类问题了</a:t>
            </a:r>
            <a:endParaRPr lang="en-CN" sz="2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1966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41DD-4AF6-EF4B-9C69-5DBAA18789D0}"/>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Pro</a:t>
            </a:r>
            <a:r>
              <a:rPr lang="en-US" altLang="zh-CN" sz="2800" dirty="0">
                <a:latin typeface="Times New Roman" panose="02020603050405020304" pitchFamily="18" charset="0"/>
                <a:cs typeface="Times New Roman" panose="02020603050405020304" pitchFamily="18" charset="0"/>
              </a:rPr>
              <a:t>gramming-04-02</a:t>
            </a:r>
            <a:br>
              <a:rPr lang="en-US" altLang="zh-CN"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L</a:t>
            </a:r>
            <a:r>
              <a:rPr lang="en-CN" sz="2800" dirty="0">
                <a:latin typeface="Times New Roman" panose="02020603050405020304" pitchFamily="18" charset="0"/>
                <a:cs typeface="Times New Roman" panose="02020603050405020304" pitchFamily="18" charset="0"/>
              </a:rPr>
              <a:t>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principle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method</a:t>
            </a:r>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DA0E20-13DC-8A40-8EF6-D97D7FDFB840}"/>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implement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solve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price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problem</a:t>
            </a:r>
          </a:p>
          <a:p>
            <a:r>
              <a:rPr lang="en-US" altLang="zh-CN" dirty="0">
                <a:latin typeface="Times New Roman" panose="02020603050405020304" pitchFamily="18" charset="0"/>
                <a:cs typeface="Times New Roman" panose="02020603050405020304" pitchFamily="18" charset="0"/>
              </a:rPr>
              <a:t>&gt;&gt;&gt;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scikit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linear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regression</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5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DC7D-FA69-5A49-B261-4FF3B50DBF94}"/>
              </a:ext>
            </a:extLst>
          </p:cNvPr>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Programming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04-</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03</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Binary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problem</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1EFF23-CF10-F940-B240-7E01F05546FE}"/>
              </a:ext>
            </a:extLst>
          </p:cNvPr>
          <p:cNvSpPr>
            <a:spLocks noGrp="1"/>
          </p:cNvSpPr>
          <p:nvPr>
            <p:ph idx="1"/>
          </p:nvPr>
        </p:nvSpPr>
        <p:spPr/>
        <p:txBody>
          <a:bodyPr/>
          <a:lstStyle/>
          <a:p>
            <a:r>
              <a:rPr lang="en-US" altLang="zh-CN" dirty="0" err="1">
                <a:latin typeface="Times New Roman" panose="02020603050405020304" pitchFamily="18" charset="0"/>
                <a:cs typeface="Times New Roman" panose="02020603050405020304" pitchFamily="18" charset="0"/>
              </a:rPr>
              <a:t>Biniary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digital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endParaRPr lang="en-CN"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B3E5FC50-1D2B-2B4F-838F-3854651CC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6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698F1-6B75-DA47-99B3-7FA6D1019437}"/>
              </a:ext>
            </a:extLst>
          </p:cNvPr>
          <p:cNvSpPr>
            <a:spLocks noGrp="1"/>
          </p:cNvSpPr>
          <p:nvPr>
            <p:ph type="title"/>
          </p:nvPr>
        </p:nvSpPr>
        <p:spPr>
          <a:xfrm>
            <a:off x="962022" y="643467"/>
            <a:ext cx="4340023" cy="5571064"/>
          </a:xfrm>
        </p:spPr>
        <p:txBody>
          <a:bodyPr anchor="ctr">
            <a:normAutofit/>
          </a:bodyPr>
          <a:lstStyle/>
          <a:p>
            <a:r>
              <a:rPr lang="en-US" altLang="zh-CN" sz="4400" dirty="0">
                <a:latin typeface="Times New Roman" panose="02020603050405020304" pitchFamily="18" charset="0"/>
                <a:cs typeface="Times New Roman" panose="02020603050405020304" pitchFamily="18" charset="0"/>
              </a:rPr>
              <a:t>today</a:t>
            </a:r>
            <a:endParaRPr lang="en-C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5B0EDC-922E-E848-84EF-9C54FFF7D62B}"/>
              </a:ext>
            </a:extLst>
          </p:cNvPr>
          <p:cNvSpPr>
            <a:spLocks noGrp="1"/>
          </p:cNvSpPr>
          <p:nvPr>
            <p:ph idx="1"/>
          </p:nvPr>
        </p:nvSpPr>
        <p:spPr>
          <a:xfrm>
            <a:off x="6287351" y="691189"/>
            <a:ext cx="5823807" cy="5571064"/>
          </a:xfrm>
        </p:spPr>
        <p:txBody>
          <a:bodyPr>
            <a:normAutofit/>
          </a:bodyPr>
          <a:lstStyle/>
          <a:p>
            <a:r>
              <a:rPr lang="en-US" dirty="0" err="1">
                <a:latin typeface="KaiTi" panose="02010609060101010101" pitchFamily="49" charset="-122"/>
                <a:ea typeface="KaiTi" panose="02010609060101010101" pitchFamily="49" charset="-122"/>
              </a:rPr>
              <a:t>过拟合与欠拟合</a:t>
            </a:r>
            <a:r>
              <a:rPr lang="zh-CN" altLang="en-US" dirty="0">
                <a:latin typeface="KaiTi" panose="02010609060101010101" pitchFamily="49" charset="-122"/>
                <a:ea typeface="KaiTi" panose="02010609060101010101" pitchFamily="49" charset="-122"/>
              </a:rPr>
              <a:t> </a:t>
            </a:r>
            <a:r>
              <a:rPr lang="en-US" dirty="0">
                <a:latin typeface="Times New Roman" panose="02020603050405020304" pitchFamily="18" charset="0"/>
                <a:ea typeface="KaiTi" panose="02010609060101010101" pitchFamily="49" charset="-122"/>
                <a:cs typeface="Times New Roman" panose="02020603050405020304" pitchFamily="18" charset="0"/>
              </a:rPr>
              <a:t>U</a:t>
            </a:r>
            <a:r>
              <a:rPr lang="en-CN" dirty="0">
                <a:latin typeface="Times New Roman" panose="02020603050405020304" pitchFamily="18" charset="0"/>
                <a:ea typeface="KaiTi" panose="02010609060101010101" pitchFamily="49" charset="-122"/>
                <a:cs typeface="Times New Roman" panose="02020603050405020304" pitchFamily="18" charset="0"/>
              </a:rPr>
              <a:t>nder</a:t>
            </a:r>
            <a:r>
              <a:rPr lang="en-US" altLang="zh-CN" dirty="0">
                <a:latin typeface="Times New Roman" panose="02020603050405020304" pitchFamily="18" charset="0"/>
                <a:ea typeface="KaiTi" panose="02010609060101010101" pitchFamily="49" charset="-122"/>
                <a:cs typeface="Times New Roman" panose="02020603050405020304" pitchFamily="18" charset="0"/>
              </a:rPr>
              <a:t>fitting</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and</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overfitting</a:t>
            </a:r>
          </a:p>
          <a:p>
            <a:r>
              <a:rPr lang="zh-CN" altLang="en-US" dirty="0">
                <a:latin typeface="KaiTi" panose="02010609060101010101" pitchFamily="49" charset="-122"/>
                <a:ea typeface="KaiTi" panose="02010609060101010101" pitchFamily="49" charset="-122"/>
              </a:rPr>
              <a:t>异常值及其影响 </a:t>
            </a:r>
            <a:r>
              <a:rPr lang="en-US" altLang="zh-CN" dirty="0" err="1">
                <a:latin typeface="Times New Roman" panose="02020603050405020304" pitchFamily="18" charset="0"/>
                <a:ea typeface="KaiTi" panose="02010609060101010101" pitchFamily="49" charset="-122"/>
                <a:cs typeface="Times New Roman" panose="02020603050405020304" pitchFamily="18" charset="0"/>
              </a:rPr>
              <a:t>Outlinear</a:t>
            </a:r>
            <a:endParaRPr lang="en-US" altLang="zh-CN" dirty="0">
              <a:latin typeface="Times New Roman" panose="02020603050405020304" pitchFamily="18" charset="0"/>
              <a:ea typeface="KaiTi" panose="02010609060101010101" pitchFamily="49" charset="-122"/>
              <a:cs typeface="Times New Roman" panose="02020603050405020304" pitchFamily="18" charset="0"/>
            </a:endParaRPr>
          </a:p>
          <a:p>
            <a:r>
              <a:rPr lang="zh-CN" altLang="en-US" dirty="0">
                <a:latin typeface="KaiTi" panose="02010609060101010101" pitchFamily="49" charset="-122"/>
                <a:ea typeface="KaiTi" panose="02010609060101010101" pitchFamily="49" charset="-122"/>
              </a:rPr>
              <a:t>常见的数据预处理及其作用 </a:t>
            </a:r>
            <a:r>
              <a:rPr lang="en-US" altLang="zh-CN" dirty="0">
                <a:latin typeface="Times New Roman" panose="02020603050405020304" pitchFamily="18" charset="0"/>
                <a:ea typeface="KaiTi" panose="02010609060101010101" pitchFamily="49" charset="-122"/>
                <a:cs typeface="Times New Roman" panose="02020603050405020304" pitchFamily="18" charset="0"/>
              </a:rPr>
              <a:t>Data</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Pre-process</a:t>
            </a:r>
          </a:p>
          <a:p>
            <a:r>
              <a:rPr lang="zh-CN" altLang="en-US" dirty="0">
                <a:latin typeface="KaiTi" panose="02010609060101010101" pitchFamily="49" charset="-122"/>
                <a:ea typeface="KaiTi" panose="02010609060101010101" pitchFamily="49" charset="-122"/>
              </a:rPr>
              <a:t>什么是</a:t>
            </a:r>
            <a:r>
              <a:rPr lang="en-US" altLang="zh-CN" dirty="0">
                <a:latin typeface="Times New Roman" panose="02020603050405020304" pitchFamily="18" charset="0"/>
                <a:ea typeface="KaiTi" panose="02010609060101010101" pitchFamily="49" charset="-122"/>
                <a:cs typeface="Times New Roman" panose="02020603050405020304" pitchFamily="18" charset="0"/>
              </a:rPr>
              <a:t>one-hot</a:t>
            </a:r>
            <a:r>
              <a:rPr lang="zh-CN" altLang="en-US" dirty="0">
                <a:latin typeface="KaiTi" panose="02010609060101010101" pitchFamily="49" charset="-122"/>
                <a:ea typeface="KaiTi" panose="02010609060101010101" pitchFamily="49" charset="-122"/>
              </a:rPr>
              <a:t>编码 </a:t>
            </a:r>
            <a:r>
              <a:rPr lang="en-US" altLang="zh-CN" dirty="0">
                <a:latin typeface="Times New Roman" panose="02020603050405020304" pitchFamily="18" charset="0"/>
                <a:ea typeface="KaiTi" panose="02010609060101010101" pitchFamily="49" charset="-122"/>
                <a:cs typeface="Times New Roman" panose="02020603050405020304" pitchFamily="18" charset="0"/>
              </a:rPr>
              <a:t>One-hot</a:t>
            </a:r>
          </a:p>
          <a:p>
            <a:r>
              <a:rPr lang="zh-CN" altLang="en-US" dirty="0">
                <a:latin typeface="KaiTi" panose="02010609060101010101" pitchFamily="49" charset="-122"/>
                <a:ea typeface="KaiTi" panose="02010609060101010101" pitchFamily="49" charset="-122"/>
              </a:rPr>
              <a:t>线性回归与逻辑回归实战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Linear</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and</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logistic</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regression</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in</a:t>
            </a:r>
            <a:r>
              <a:rPr lang="zh-CN" altLang="en-US"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dirty="0">
                <a:latin typeface="Times New Roman" panose="02020603050405020304" pitchFamily="18" charset="0"/>
                <a:ea typeface="KaiTi" panose="02010609060101010101" pitchFamily="49" charset="-122"/>
                <a:cs typeface="Times New Roman" panose="02020603050405020304" pitchFamily="18" charset="0"/>
              </a:rPr>
              <a:t>action</a:t>
            </a:r>
            <a:endParaRPr lang="en-CN"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9023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6BAA-FD78-9A46-9381-EF447C8647AB}"/>
              </a:ext>
            </a:extLst>
          </p:cNvPr>
          <p:cNvSpPr>
            <a:spLocks noGrp="1"/>
          </p:cNvSpPr>
          <p:nvPr>
            <p:ph type="title"/>
          </p:nvPr>
        </p:nvSpPr>
        <p:spPr>
          <a:xfrm>
            <a:off x="23668"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latin typeface="Times New Roman" panose="02020603050405020304" pitchFamily="18" charset="0"/>
                <a:cs typeface="Times New Roman" panose="02020603050405020304" pitchFamily="18" charset="0"/>
              </a:rPr>
              <a:t>Overfitting &amp; Underfitting</a:t>
            </a:r>
          </a:p>
        </p:txBody>
      </p:sp>
      <p:pic>
        <p:nvPicPr>
          <p:cNvPr id="4" name="Content Placeholder 3">
            <a:extLst>
              <a:ext uri="{FF2B5EF4-FFF2-40B4-BE49-F238E27FC236}">
                <a16:creationId xmlns:a16="http://schemas.microsoft.com/office/drawing/2014/main" id="{368FFCC1-D4AB-6E4F-95AF-079C5B2888E1}"/>
              </a:ext>
            </a:extLst>
          </p:cNvPr>
          <p:cNvPicPr>
            <a:picLocks noGrp="1" noChangeAspect="1"/>
          </p:cNvPicPr>
          <p:nvPr>
            <p:ph idx="1"/>
          </p:nvPr>
        </p:nvPicPr>
        <p:blipFill rotWithShape="1">
          <a:blip r:embed="rId2"/>
          <a:srcRect t="22842" b="27766"/>
          <a:stretch/>
        </p:blipFill>
        <p:spPr>
          <a:xfrm>
            <a:off x="78931" y="129218"/>
            <a:ext cx="12113069" cy="4666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410C552-61CD-AC4C-AF44-08A02FE4DD19}"/>
              </a:ext>
            </a:extLst>
          </p:cNvPr>
          <p:cNvSpPr txBox="1"/>
          <p:nvPr/>
        </p:nvSpPr>
        <p:spPr>
          <a:xfrm>
            <a:off x="6809509" y="4984990"/>
            <a:ext cx="5250873"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2000" dirty="0">
                <a:solidFill>
                  <a:srgbClr val="000000"/>
                </a:solidFill>
                <a:latin typeface="Times New Roman" panose="02020603050405020304" pitchFamily="18" charset="0"/>
                <a:cs typeface="Times New Roman" panose="02020603050405020304" pitchFamily="18" charset="0"/>
              </a:rPr>
              <a:t>Why?</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14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BF91F-D9C6-8D48-8688-407A970C8F9D}"/>
              </a:ext>
            </a:extLst>
          </p:cNvPr>
          <p:cNvSpPr txBox="1"/>
          <p:nvPr/>
        </p:nvSpPr>
        <p:spPr>
          <a:xfrm>
            <a:off x="1028699" y="987136"/>
            <a:ext cx="517160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Framework</a:t>
            </a:r>
            <a:r>
              <a:rPr lang="zh-CN" altLang="en-US" sz="2800" dirty="0"/>
              <a:t> </a:t>
            </a:r>
            <a:r>
              <a:rPr lang="zh-CN" altLang="en-US" sz="2800" dirty="0">
                <a:latin typeface="KaiTi" panose="02010609060101010101" pitchFamily="49" charset="-122"/>
                <a:ea typeface="KaiTi" panose="02010609060101010101" pitchFamily="49" charset="-122"/>
              </a:rPr>
              <a:t>机器学习的通用框架</a:t>
            </a:r>
            <a:endParaRPr lang="en-CN" sz="2800" dirty="0">
              <a:latin typeface="KaiTi" panose="02010609060101010101" pitchFamily="49" charset="-122"/>
              <a:ea typeface="KaiTi" panose="02010609060101010101" pitchFamily="49" charset="-122"/>
            </a:endParaRPr>
          </a:p>
        </p:txBody>
      </p:sp>
      <p:sp>
        <p:nvSpPr>
          <p:cNvPr id="4" name="Can 3">
            <a:extLst>
              <a:ext uri="{FF2B5EF4-FFF2-40B4-BE49-F238E27FC236}">
                <a16:creationId xmlns:a16="http://schemas.microsoft.com/office/drawing/2014/main" id="{4CF76B25-1E54-9742-8E27-5016ADDD1850}"/>
              </a:ext>
            </a:extLst>
          </p:cNvPr>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Observed</a:t>
            </a:r>
          </a:p>
          <a:p>
            <a:pPr algn="ctr"/>
            <a:r>
              <a:rPr lang="en-CN" sz="2000" dirty="0">
                <a:latin typeface="Times New Roman" panose="02020603050405020304" pitchFamily="18" charset="0"/>
                <a:cs typeface="Times New Roman" panose="02020603050405020304" pitchFamily="18" charset="0"/>
              </a:rPr>
              <a:t>Data</a:t>
            </a:r>
          </a:p>
        </p:txBody>
      </p:sp>
      <p:sp>
        <p:nvSpPr>
          <p:cNvPr id="5" name="Rounded Rectangle 4">
            <a:extLst>
              <a:ext uri="{FF2B5EF4-FFF2-40B4-BE49-F238E27FC236}">
                <a16:creationId xmlns:a16="http://schemas.microsoft.com/office/drawing/2014/main" id="{9769B335-BEB3-7445-B692-C92735EBB6DD}"/>
              </a:ext>
            </a:extLst>
          </p:cNvPr>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KaiTi" panose="02010609060101010101" pitchFamily="49" charset="-122"/>
                <a:ea typeface="KaiTi" panose="02010609060101010101" pitchFamily="49" charset="-122"/>
              </a:rPr>
              <a:t>特征提取</a:t>
            </a:r>
            <a:endParaRPr lang="en-US" sz="2000" dirty="0">
              <a:latin typeface="KaiTi" panose="02010609060101010101" pitchFamily="49" charset="-122"/>
              <a:ea typeface="KaiTi"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CN"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CN" sz="2000" dirty="0">
              <a:latin typeface="Times New Roman" panose="02020603050405020304" pitchFamily="18" charset="0"/>
              <a:cs typeface="Times New Roman" panose="02020603050405020304" pitchFamily="18" charset="0"/>
            </a:endParaRPr>
          </a:p>
        </p:txBody>
      </p:sp>
      <p:sp>
        <p:nvSpPr>
          <p:cNvPr id="6" name="Rounded Rectangle 5">
            <a:extLst>
              <a:ext uri="{FF2B5EF4-FFF2-40B4-BE49-F238E27FC236}">
                <a16:creationId xmlns:a16="http://schemas.microsoft.com/office/drawing/2014/main" id="{C45A68E1-D14B-6942-B033-FA361686B268}"/>
              </a:ext>
            </a:extLst>
          </p:cNvPr>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CN" sz="2000" dirty="0">
                <a:latin typeface="KaiTi" panose="02010609060101010101" pitchFamily="49" charset="-122"/>
                <a:ea typeface="KaiTi" panose="02010609060101010101" pitchFamily="49" charset="-122"/>
              </a:rPr>
              <a:t>向量</a:t>
            </a:r>
          </a:p>
          <a:p>
            <a:pPr algn="ctr"/>
            <a:r>
              <a:rPr lang="en-CN" sz="2000" dirty="0">
                <a:latin typeface="Times New Roman" panose="02020603050405020304" pitchFamily="18" charset="0"/>
                <a:cs typeface="Times New Roman" panose="02020603050405020304" pitchFamily="18" charset="0"/>
              </a:rPr>
              <a:t>vector</a:t>
            </a:r>
            <a:endParaRPr lang="en-CN" dirty="0">
              <a:latin typeface="Times New Roman" panose="02020603050405020304" pitchFamily="18" charset="0"/>
              <a:cs typeface="Times New Roman" panose="02020603050405020304" pitchFamily="18" charset="0"/>
            </a:endParaRPr>
          </a:p>
        </p:txBody>
      </p:sp>
      <p:sp>
        <p:nvSpPr>
          <p:cNvPr id="7" name="Rounded Rectangle 6">
            <a:extLst>
              <a:ext uri="{FF2B5EF4-FFF2-40B4-BE49-F238E27FC236}">
                <a16:creationId xmlns:a16="http://schemas.microsoft.com/office/drawing/2014/main" id="{409C39A3-ABD4-FE45-8361-EA9EA31BDAF7}"/>
              </a:ext>
            </a:extLst>
          </p:cNvPr>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CN" sz="2000" dirty="0">
                <a:latin typeface="KaiTi" panose="02010609060101010101" pitchFamily="49" charset="-122"/>
                <a:ea typeface="KaiTi" panose="02010609060101010101" pitchFamily="49" charset="-122"/>
              </a:rPr>
              <a:t>学习</a:t>
            </a:r>
          </a:p>
          <a:p>
            <a:pPr algn="ctr"/>
            <a:r>
              <a:rPr lang="en-CN" sz="2000" dirty="0">
                <a:latin typeface="Times New Roman" panose="02020603050405020304" pitchFamily="18" charset="0"/>
                <a:cs typeface="Times New Roman" panose="02020603050405020304" pitchFamily="18" charset="0"/>
              </a:rPr>
              <a:t>Lea</a:t>
            </a:r>
            <a:r>
              <a:rPr lang="en-US" altLang="zh-CN" sz="2000" dirty="0">
                <a:latin typeface="Times New Roman" panose="02020603050405020304" pitchFamily="18" charset="0"/>
                <a:cs typeface="Times New Roman" panose="02020603050405020304" pitchFamily="18" charset="0"/>
              </a:rPr>
              <a:t>r</a:t>
            </a:r>
            <a:r>
              <a:rPr lang="en-CN" sz="2000" dirty="0">
                <a:latin typeface="Times New Roman" panose="02020603050405020304" pitchFamily="18" charset="0"/>
                <a:cs typeface="Times New Roman" panose="02020603050405020304" pitchFamily="18" charset="0"/>
              </a:rPr>
              <a:t>ning</a:t>
            </a:r>
          </a:p>
        </p:txBody>
      </p:sp>
      <p:sp>
        <p:nvSpPr>
          <p:cNvPr id="8" name="Rounded Rectangle 7">
            <a:extLst>
              <a:ext uri="{FF2B5EF4-FFF2-40B4-BE49-F238E27FC236}">
                <a16:creationId xmlns:a16="http://schemas.microsoft.com/office/drawing/2014/main" id="{B350ACC6-A384-7F4E-BB68-C52E585B384B}"/>
              </a:ext>
            </a:extLst>
          </p:cNvPr>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f</a:t>
            </a:r>
          </a:p>
        </p:txBody>
      </p:sp>
      <p:sp>
        <p:nvSpPr>
          <p:cNvPr id="9" name="Rounded Rectangle 8">
            <a:extLst>
              <a:ext uri="{FF2B5EF4-FFF2-40B4-BE49-F238E27FC236}">
                <a16:creationId xmlns:a16="http://schemas.microsoft.com/office/drawing/2014/main" id="{A484AD0A-7F9C-974F-A3A8-D0A571D3D151}"/>
              </a:ext>
            </a:extLst>
          </p:cNvPr>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x</a:t>
            </a:r>
            <a:endParaRPr lang="en-CN" sz="2000" dirty="0">
              <a:latin typeface="Times New Roman" panose="02020603050405020304" pitchFamily="18" charset="0"/>
              <a:cs typeface="Times New Roman" panose="02020603050405020304" pitchFamily="18" charset="0"/>
            </a:endParaRPr>
          </a:p>
        </p:txBody>
      </p:sp>
      <p:sp>
        <p:nvSpPr>
          <p:cNvPr id="10" name="Rounded Rectangle 9">
            <a:extLst>
              <a:ext uri="{FF2B5EF4-FFF2-40B4-BE49-F238E27FC236}">
                <a16:creationId xmlns:a16="http://schemas.microsoft.com/office/drawing/2014/main" id="{4D39FCDB-526D-5D41-85E4-526D01CD861D}"/>
              </a:ext>
            </a:extLst>
          </p:cNvPr>
          <p:cNvSpPr/>
          <p:nvPr/>
        </p:nvSpPr>
        <p:spPr>
          <a:xfrm>
            <a:off x="8745490" y="4447852"/>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N" sz="2000" dirty="0">
                <a:latin typeface="Times New Roman" panose="02020603050405020304" pitchFamily="18" charset="0"/>
                <a:cs typeface="Times New Roman" panose="02020603050405020304" pitchFamily="18" charset="0"/>
              </a:rPr>
              <a:t>y</a:t>
            </a:r>
          </a:p>
        </p:txBody>
      </p:sp>
      <p:sp>
        <p:nvSpPr>
          <p:cNvPr id="11" name="Rounded Rectangle 10">
            <a:extLst>
              <a:ext uri="{FF2B5EF4-FFF2-40B4-BE49-F238E27FC236}">
                <a16:creationId xmlns:a16="http://schemas.microsoft.com/office/drawing/2014/main" id="{B9E250F3-37CC-4643-9290-B38D47AF1B86}"/>
              </a:ext>
            </a:extLst>
          </p:cNvPr>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err="1">
                <a:latin typeface="KaiTi" panose="02010609060101010101" pitchFamily="49" charset="-122"/>
                <a:ea typeface="KaiTi" panose="02010609060101010101" pitchFamily="49" charset="-122"/>
              </a:rPr>
              <a:t>特征提取</a:t>
            </a:r>
            <a:endParaRPr lang="en-US" sz="2000" dirty="0">
              <a:latin typeface="KaiTi" panose="02010609060101010101" pitchFamily="49" charset="-122"/>
              <a:ea typeface="KaiTi" panose="02010609060101010101" pitchFamily="49" charset="-122"/>
            </a:endParaRPr>
          </a:p>
          <a:p>
            <a:pPr algn="ctr"/>
            <a:r>
              <a:rPr lang="en-US" sz="2000" dirty="0">
                <a:latin typeface="Times New Roman" panose="02020603050405020304" pitchFamily="18" charset="0"/>
                <a:cs typeface="Times New Roman" panose="02020603050405020304" pitchFamily="18" charset="0"/>
              </a:rPr>
              <a:t>F</a:t>
            </a:r>
            <a:r>
              <a:rPr lang="en-CN" sz="2000" dirty="0">
                <a:latin typeface="Times New Roman" panose="02020603050405020304" pitchFamily="18" charset="0"/>
                <a:cs typeface="Times New Roman" panose="02020603050405020304" pitchFamily="18" charset="0"/>
              </a:rPr>
              <a:t>e</a:t>
            </a:r>
            <a:r>
              <a:rPr lang="en-US" altLang="zh-CN" sz="2000" dirty="0" err="1">
                <a:latin typeface="Times New Roman" panose="02020603050405020304" pitchFamily="18" charset="0"/>
                <a:cs typeface="Times New Roman" panose="02020603050405020304" pitchFamily="18" charset="0"/>
              </a:rPr>
              <a:t>ature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extractor</a:t>
            </a:r>
            <a:endParaRPr lang="en-CN" sz="2000" dirty="0">
              <a:latin typeface="Times New Roman" panose="02020603050405020304" pitchFamily="18" charset="0"/>
              <a:cs typeface="Times New Roman" panose="02020603050405020304" pitchFamily="18" charset="0"/>
            </a:endParaRPr>
          </a:p>
        </p:txBody>
      </p:sp>
      <p:sp>
        <p:nvSpPr>
          <p:cNvPr id="12" name="Can 11">
            <a:extLst>
              <a:ext uri="{FF2B5EF4-FFF2-40B4-BE49-F238E27FC236}">
                <a16:creationId xmlns:a16="http://schemas.microsoft.com/office/drawing/2014/main" id="{C6F98627-B213-8944-A68A-9E440067C19B}"/>
              </a:ext>
            </a:extLst>
          </p:cNvPr>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New</a:t>
            </a:r>
          </a:p>
          <a:p>
            <a:pPr algn="ctr"/>
            <a:r>
              <a:rPr lang="en-CN" sz="2000" dirty="0">
                <a:latin typeface="Times New Roman" panose="02020603050405020304" pitchFamily="18" charset="0"/>
                <a:cs typeface="Times New Roman" panose="02020603050405020304" pitchFamily="18" charset="0"/>
              </a:rPr>
              <a:t>Data</a:t>
            </a:r>
          </a:p>
        </p:txBody>
      </p:sp>
      <p:sp>
        <p:nvSpPr>
          <p:cNvPr id="13" name="Right Arrow 12">
            <a:extLst>
              <a:ext uri="{FF2B5EF4-FFF2-40B4-BE49-F238E27FC236}">
                <a16:creationId xmlns:a16="http://schemas.microsoft.com/office/drawing/2014/main" id="{9EF12301-5092-F34A-A119-4277D86AAA6E}"/>
              </a:ext>
            </a:extLst>
          </p:cNvPr>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ight Arrow 13">
            <a:extLst>
              <a:ext uri="{FF2B5EF4-FFF2-40B4-BE49-F238E27FC236}">
                <a16:creationId xmlns:a16="http://schemas.microsoft.com/office/drawing/2014/main" id="{B5867BC9-65F4-9D47-B8E1-199E6570FE2F}"/>
              </a:ext>
            </a:extLst>
          </p:cNvPr>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ight Arrow 14">
            <a:extLst>
              <a:ext uri="{FF2B5EF4-FFF2-40B4-BE49-F238E27FC236}">
                <a16:creationId xmlns:a16="http://schemas.microsoft.com/office/drawing/2014/main" id="{9B7F1023-2716-C64E-AA20-B309F75F5CE1}"/>
              </a:ext>
            </a:extLst>
          </p:cNvPr>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ight Arrow 15">
            <a:extLst>
              <a:ext uri="{FF2B5EF4-FFF2-40B4-BE49-F238E27FC236}">
                <a16:creationId xmlns:a16="http://schemas.microsoft.com/office/drawing/2014/main" id="{C28DB559-FA3E-1E42-945C-7F6C3FDF3812}"/>
              </a:ext>
            </a:extLst>
          </p:cNvPr>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A71BD7EE-3226-2E4D-94A2-785BC6999E45}"/>
              </a:ext>
            </a:extLst>
          </p:cNvPr>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ight Arrow 17">
            <a:extLst>
              <a:ext uri="{FF2B5EF4-FFF2-40B4-BE49-F238E27FC236}">
                <a16:creationId xmlns:a16="http://schemas.microsoft.com/office/drawing/2014/main" id="{4CA321F0-95D1-9243-829F-FBA9FD23D836}"/>
              </a:ext>
            </a:extLst>
          </p:cNvPr>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ight Arrow 18">
            <a:extLst>
              <a:ext uri="{FF2B5EF4-FFF2-40B4-BE49-F238E27FC236}">
                <a16:creationId xmlns:a16="http://schemas.microsoft.com/office/drawing/2014/main" id="{172F4BE6-10F3-1940-BA5C-3A339B54A29C}"/>
              </a:ext>
            </a:extLst>
          </p:cNvPr>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ight Arrow 19">
            <a:extLst>
              <a:ext uri="{FF2B5EF4-FFF2-40B4-BE49-F238E27FC236}">
                <a16:creationId xmlns:a16="http://schemas.microsoft.com/office/drawing/2014/main" id="{950F0CC0-7704-9441-843B-8C3CB9B4813D}"/>
              </a:ext>
            </a:extLst>
          </p:cNvPr>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49E85B8B-D2A2-9545-97D8-322AFF754DC2}"/>
              </a:ext>
            </a:extLst>
          </p:cNvPr>
          <p:cNvSpPr txBox="1"/>
          <p:nvPr/>
        </p:nvSpPr>
        <p:spPr>
          <a:xfrm>
            <a:off x="529936" y="5961758"/>
            <a:ext cx="7861896" cy="400110"/>
          </a:xfrm>
          <a:prstGeom prst="rect">
            <a:avLst/>
          </a:prstGeom>
          <a:noFill/>
        </p:spPr>
        <p:txBody>
          <a:bodyPr wrap="none" rtlCol="0">
            <a:spAutoFit/>
          </a:bodyPr>
          <a:lstStyle/>
          <a:p>
            <a:r>
              <a:rPr lang="en-CN" sz="2000" dirty="0">
                <a:latin typeface="Times New Roman" panose="02020603050405020304" pitchFamily="18" charset="0"/>
                <a:cs typeface="Times New Roman" panose="02020603050405020304" pitchFamily="18" charset="0"/>
              </a:rPr>
              <a:t>What</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difference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Unsupervised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a:t>
            </a:r>
            <a:endParaRPr lang="en-CN" sz="2000" dirty="0">
              <a:latin typeface="Times New Roman" panose="02020603050405020304" pitchFamily="18" charset="0"/>
              <a:cs typeface="Times New Roman" panose="02020603050405020304" pitchFamily="18" charset="0"/>
            </a:endParaRPr>
          </a:p>
        </p:txBody>
      </p:sp>
      <p:sp>
        <p:nvSpPr>
          <p:cNvPr id="22" name="Rounded Rectangle 21">
            <a:extLst>
              <a:ext uri="{FF2B5EF4-FFF2-40B4-BE49-F238E27FC236}">
                <a16:creationId xmlns:a16="http://schemas.microsoft.com/office/drawing/2014/main" id="{66B9FB84-1EBE-364B-8D3C-16B8F1B1EABA}"/>
              </a:ext>
            </a:extLst>
          </p:cNvPr>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0.21,</a:t>
            </a:r>
            <a:r>
              <a:rPr lang="zh-CN" altLang="en-US" sz="1050" dirty="0">
                <a:latin typeface="Times New Roman" panose="02020603050405020304" pitchFamily="18" charset="0"/>
                <a:cs typeface="Times New Roman" panose="02020603050405020304" pitchFamily="18" charset="0"/>
              </a:rPr>
              <a:t> </a:t>
            </a:r>
            <a:endParaRPr lang="en-US" altLang="zh-CN" sz="1050" dirty="0">
              <a:latin typeface="Times New Roman" panose="02020603050405020304" pitchFamily="18" charset="0"/>
              <a:cs typeface="Times New Roman" panose="02020603050405020304" pitchFamily="18" charset="0"/>
            </a:endParaRPr>
          </a:p>
          <a:p>
            <a:pPr algn="ctr"/>
            <a:r>
              <a:rPr lang="en-US" altLang="zh-CN" sz="1050" dirty="0">
                <a:latin typeface="Times New Roman" panose="02020603050405020304" pitchFamily="18" charset="0"/>
                <a:cs typeface="Times New Roman" panose="02020603050405020304" pitchFamily="18" charset="0"/>
              </a:rPr>
              <a:t>            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23" name="Rounded Rectangle 22">
            <a:extLst>
              <a:ext uri="{FF2B5EF4-FFF2-40B4-BE49-F238E27FC236}">
                <a16:creationId xmlns:a16="http://schemas.microsoft.com/office/drawing/2014/main" id="{17F18A54-835A-5D4E-85BF-D73A2AB574E0}"/>
              </a:ext>
            </a:extLst>
          </p:cNvPr>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endParaRPr lang="en-CN" sz="1050" dirty="0">
              <a:latin typeface="Times New Roman" panose="02020603050405020304" pitchFamily="18" charset="0"/>
              <a:cs typeface="Times New Roman" panose="02020603050405020304" pitchFamily="18" charset="0"/>
            </a:endParaRPr>
          </a:p>
        </p:txBody>
      </p:sp>
      <p:sp>
        <p:nvSpPr>
          <p:cNvPr id="27" name="Rounded Rectangle 26">
            <a:extLst>
              <a:ext uri="{FF2B5EF4-FFF2-40B4-BE49-F238E27FC236}">
                <a16:creationId xmlns:a16="http://schemas.microsoft.com/office/drawing/2014/main" id="{631B5013-0397-CD49-92F2-00C4E5CC6D65}"/>
              </a:ext>
            </a:extLst>
          </p:cNvPr>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[0.23,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p>
          <a:p>
            <a:pPr algn="ctr"/>
            <a:r>
              <a:rPr lang="en-US" altLang="zh-CN" sz="1050" dirty="0">
                <a:latin typeface="Times New Roman" panose="02020603050405020304" pitchFamily="18" charset="0"/>
                <a:cs typeface="Times New Roman" panose="02020603050405020304" pitchFamily="18" charset="0"/>
              </a:rPr>
              <a:t>        </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0.33,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649EE6FE-00EE-464D-AB7F-E762A16E287D}"/>
              </a:ext>
            </a:extLst>
          </p:cNvPr>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Y2</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CN" sz="1050" dirty="0">
              <a:latin typeface="Times New Roman" panose="02020603050405020304" pitchFamily="18" charset="0"/>
              <a:cs typeface="Times New Roman" panose="02020603050405020304" pitchFamily="18" charset="0"/>
            </a:endParaRPr>
          </a:p>
        </p:txBody>
      </p:sp>
      <p:sp>
        <p:nvSpPr>
          <p:cNvPr id="29" name="Rounded Rectangle 28">
            <a:extLst>
              <a:ext uri="{FF2B5EF4-FFF2-40B4-BE49-F238E27FC236}">
                <a16:creationId xmlns:a16="http://schemas.microsoft.com/office/drawing/2014/main" id="{082D726B-BDA5-EB44-8B8A-41AA6A064EE1}"/>
              </a:ext>
            </a:extLst>
          </p:cNvPr>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X3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[0.143,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0.87,</a:t>
            </a:r>
          </a:p>
          <a:p>
            <a:pPr algn="ctr"/>
            <a:r>
              <a:rPr lang="en-US" altLang="zh-CN" sz="1050" dirty="0">
                <a:latin typeface="Times New Roman" panose="02020603050405020304" pitchFamily="18" charset="0"/>
                <a:cs typeface="Times New Roman" panose="02020603050405020304" pitchFamily="18" charset="0"/>
              </a:rPr>
              <a:t>    0.1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0.98]</a:t>
            </a:r>
            <a:endParaRPr lang="en-CN" sz="1050" dirty="0">
              <a:latin typeface="Times New Roman" panose="02020603050405020304" pitchFamily="18" charset="0"/>
              <a:cs typeface="Times New Roman" panose="02020603050405020304" pitchFamily="18" charset="0"/>
            </a:endParaRPr>
          </a:p>
        </p:txBody>
      </p:sp>
      <p:sp>
        <p:nvSpPr>
          <p:cNvPr id="30" name="Rounded Rectangle 29">
            <a:extLst>
              <a:ext uri="{FF2B5EF4-FFF2-40B4-BE49-F238E27FC236}">
                <a16:creationId xmlns:a16="http://schemas.microsoft.com/office/drawing/2014/main" id="{1517639D-B3FC-6446-8B2B-B98DEEAB9F3E}"/>
              </a:ext>
            </a:extLst>
          </p:cNvPr>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Times New Roman" panose="02020603050405020304" pitchFamily="18" charset="0"/>
                <a:cs typeface="Times New Roman" panose="02020603050405020304" pitchFamily="18" charset="0"/>
              </a:rPr>
              <a:t>Y3</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[1,</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0]</a:t>
            </a:r>
            <a:endParaRPr lang="en-CN" sz="1050" dirty="0">
              <a:latin typeface="Times New Roman" panose="02020603050405020304" pitchFamily="18" charset="0"/>
              <a:cs typeface="Times New Roman" panose="02020603050405020304" pitchFamily="18" charset="0"/>
            </a:endParaRPr>
          </a:p>
        </p:txBody>
      </p:sp>
      <p:sp>
        <p:nvSpPr>
          <p:cNvPr id="31" name="Rounded Rectangle 30">
            <a:extLst>
              <a:ext uri="{FF2B5EF4-FFF2-40B4-BE49-F238E27FC236}">
                <a16:creationId xmlns:a16="http://schemas.microsoft.com/office/drawing/2014/main" id="{DFC25E53-FEDD-F343-970F-235057CB103A}"/>
              </a:ext>
            </a:extLst>
          </p:cNvPr>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2" name="Rounded Rectangle 31">
            <a:extLst>
              <a:ext uri="{FF2B5EF4-FFF2-40B4-BE49-F238E27FC236}">
                <a16:creationId xmlns:a16="http://schemas.microsoft.com/office/drawing/2014/main" id="{1FB11EDA-8308-104D-8B8A-28B7BDECB09B}"/>
              </a:ext>
            </a:extLst>
          </p:cNvPr>
          <p:cNvSpPr/>
          <p:nvPr/>
        </p:nvSpPr>
        <p:spPr>
          <a:xfrm>
            <a:off x="3131823" y="5882640"/>
            <a:ext cx="2167542" cy="59944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B3148928-3BC1-1648-97B2-EE90BC96EEDD}"/>
              </a:ext>
            </a:extLst>
          </p:cNvPr>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4" name="Rounded Rectangle 33">
            <a:extLst>
              <a:ext uri="{FF2B5EF4-FFF2-40B4-BE49-F238E27FC236}">
                <a16:creationId xmlns:a16="http://schemas.microsoft.com/office/drawing/2014/main" id="{4DB4F2C7-2AA2-0149-8766-E27F4AE74F02}"/>
              </a:ext>
            </a:extLst>
          </p:cNvPr>
          <p:cNvSpPr/>
          <p:nvPr/>
        </p:nvSpPr>
        <p:spPr>
          <a:xfrm>
            <a:off x="5687825" y="5989871"/>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5" name="Rounded Rectangle 34">
            <a:extLst>
              <a:ext uri="{FF2B5EF4-FFF2-40B4-BE49-F238E27FC236}">
                <a16:creationId xmlns:a16="http://schemas.microsoft.com/office/drawing/2014/main" id="{303F9B96-43B8-B148-B3BB-790DC04A88C4}"/>
              </a:ext>
            </a:extLst>
          </p:cNvPr>
          <p:cNvSpPr/>
          <p:nvPr/>
        </p:nvSpPr>
        <p:spPr>
          <a:xfrm>
            <a:off x="10002132" y="4707167"/>
            <a:ext cx="1442720" cy="628423"/>
          </a:xfrm>
          <a:prstGeom prst="roundRect">
            <a:avLst/>
          </a:prstGeom>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N" sz="2000" dirty="0">
                <a:latin typeface="Times New Roman" panose="02020603050405020304" pitchFamily="18" charset="0"/>
                <a:cs typeface="Times New Roman" panose="02020603050405020304" pitchFamily="18" charset="0"/>
              </a:rPr>
              <a:t>Grad</a:t>
            </a:r>
            <a:r>
              <a:rPr lang="en-US" altLang="zh-CN" sz="2000" dirty="0" err="1">
                <a:latin typeface="Times New Roman" panose="02020603050405020304" pitchFamily="18" charset="0"/>
                <a:cs typeface="Times New Roman" panose="02020603050405020304" pitchFamily="18" charset="0"/>
              </a:rPr>
              <a:t>ient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Descent</a:t>
            </a:r>
            <a:endParaRPr lang="en-CN" sz="2000" dirty="0">
              <a:latin typeface="Times New Roman" panose="02020603050405020304" pitchFamily="18" charset="0"/>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916FB5F1-714E-DD49-97B8-9A54124FCB47}"/>
              </a:ext>
            </a:extLst>
          </p:cNvPr>
          <p:cNvCxnSpPr>
            <a:cxnSpLocks/>
            <a:stCxn id="35" idx="3"/>
            <a:endCxn id="31"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DADC8E43-4354-3342-B350-66A2F71B2902}"/>
              </a:ext>
            </a:extLst>
          </p:cNvPr>
          <p:cNvCxnSpPr>
            <a:cxnSpLocks/>
            <a:stCxn id="35" idx="2"/>
          </p:cNvCxnSpPr>
          <p:nvPr/>
        </p:nvCxnSpPr>
        <p:spPr>
          <a:xfrm flipH="1">
            <a:off x="5109798" y="5335590"/>
            <a:ext cx="5613694" cy="626168"/>
          </a:xfrm>
          <a:prstGeom prst="line">
            <a:avLst/>
          </a:prstGeom>
        </p:spPr>
        <p:style>
          <a:lnRef idx="3">
            <a:schemeClr val="accent4"/>
          </a:lnRef>
          <a:fillRef idx="0">
            <a:schemeClr val="accent4"/>
          </a:fillRef>
          <a:effectRef idx="2">
            <a:schemeClr val="accent4"/>
          </a:effectRef>
          <a:fontRef idx="minor">
            <a:schemeClr val="tx1"/>
          </a:fontRef>
        </p:style>
      </p:cxnSp>
      <p:sp>
        <p:nvSpPr>
          <p:cNvPr id="3" name="Rounded Rectangle 2">
            <a:extLst>
              <a:ext uri="{FF2B5EF4-FFF2-40B4-BE49-F238E27FC236}">
                <a16:creationId xmlns:a16="http://schemas.microsoft.com/office/drawing/2014/main" id="{0117BEFA-6383-AB4C-B753-FCAD04D0DF5E}"/>
              </a:ext>
            </a:extLst>
          </p:cNvPr>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solidFill>
                  <a:schemeClr val="lt1"/>
                </a:solidFill>
                <a:latin typeface="Times New Roman" panose="02020603050405020304" pitchFamily="18" charset="0"/>
                <a:cs typeface="Times New Roman" panose="02020603050405020304" pitchFamily="18" charset="0"/>
              </a:rPr>
              <a:t>L</a:t>
            </a:r>
            <a:r>
              <a:rPr lang="en-CN" sz="2000" dirty="0">
                <a:solidFill>
                  <a:schemeClr val="lt1"/>
                </a:solidFill>
                <a:latin typeface="Times New Roman" panose="02020603050405020304" pitchFamily="18" charset="0"/>
                <a:cs typeface="Times New Roman" panose="02020603050405020304" pitchFamily="18" charset="0"/>
              </a:rPr>
              <a:t>oss</a:t>
            </a:r>
            <a:r>
              <a:rPr lang="zh-CN" altLang="en-US" sz="2000" dirty="0">
                <a:solidFill>
                  <a:schemeClr val="lt1"/>
                </a:solidFill>
                <a:latin typeface="Times New Roman" panose="02020603050405020304" pitchFamily="18" charset="0"/>
                <a:cs typeface="Times New Roman" panose="02020603050405020304" pitchFamily="18" charset="0"/>
              </a:rPr>
              <a:t> </a:t>
            </a:r>
            <a:r>
              <a:rPr lang="en-US" altLang="zh-CN" sz="2000" dirty="0">
                <a:solidFill>
                  <a:schemeClr val="lt1"/>
                </a:solidFill>
                <a:latin typeface="Times New Roman" panose="02020603050405020304" pitchFamily="18" charset="0"/>
                <a:cs typeface="Times New Roman" panose="02020603050405020304" pitchFamily="18" charset="0"/>
              </a:rPr>
              <a:t>function</a:t>
            </a:r>
            <a:endParaRPr lang="en-CN" sz="2000"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5" name="Rounded Rectangle 64">
                <a:extLst>
                  <a:ext uri="{FF2B5EF4-FFF2-40B4-BE49-F238E27FC236}">
                    <a16:creationId xmlns:a16="http://schemas.microsoft.com/office/drawing/2014/main" id="{C4745538-5F10-4D43-9E86-B5118960B05B}"/>
                  </a:ext>
                </a:extLst>
              </p:cNvPr>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N" sz="2000" i="1" smtClean="0">
                          <a:latin typeface="Cambria Math" panose="02040503050406030204" pitchFamily="18" charset="0"/>
                          <a:ea typeface="Cambria Math" panose="02040503050406030204" pitchFamily="18" charset="0"/>
                        </a:rPr>
                        <m:t>𝜃</m:t>
                      </m:r>
                    </m:oMath>
                  </m:oMathPara>
                </a14:m>
                <a:endParaRPr lang="en-CN" sz="2000" dirty="0">
                  <a:latin typeface="Times New Roman" panose="02020603050405020304" pitchFamily="18" charset="0"/>
                  <a:cs typeface="Times New Roman" panose="02020603050405020304" pitchFamily="18" charset="0"/>
                </a:endParaRPr>
              </a:p>
            </p:txBody>
          </p:sp>
        </mc:Choice>
        <mc:Fallback>
          <p:sp>
            <p:nvSpPr>
              <p:cNvPr id="65" name="Rounded Rectangle 64">
                <a:extLst>
                  <a:ext uri="{FF2B5EF4-FFF2-40B4-BE49-F238E27FC236}">
                    <a16:creationId xmlns:a16="http://schemas.microsoft.com/office/drawing/2014/main" id="{C4745538-5F10-4D43-9E86-B5118960B05B}"/>
                  </a:ext>
                </a:extLst>
              </p:cNvPr>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a:blip r:embed="rId2"/>
                <a:stretch>
                  <a:fillRect/>
                </a:stretch>
              </a:blipFill>
              <a:ln>
                <a:solidFill>
                  <a:schemeClr val="tx1"/>
                </a:solidFill>
              </a:ln>
            </p:spPr>
            <p:txBody>
              <a:bodyPr/>
              <a:lstStyle/>
              <a:p>
                <a:r>
                  <a:rPr lang="zh-CN" altLang="en-US">
                    <a:noFill/>
                  </a:rPr>
                  <a:t> </a:t>
                </a:r>
              </a:p>
            </p:txBody>
          </p:sp>
        </mc:Fallback>
      </mc:AlternateContent>
      <p:sp>
        <p:nvSpPr>
          <p:cNvPr id="77" name="Oval 76">
            <a:extLst>
              <a:ext uri="{FF2B5EF4-FFF2-40B4-BE49-F238E27FC236}">
                <a16:creationId xmlns:a16="http://schemas.microsoft.com/office/drawing/2014/main" id="{62C3C1EC-190B-E244-92C6-DAC50F62AB8B}"/>
              </a:ext>
            </a:extLst>
          </p:cNvPr>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a:t>
            </a:r>
            <a:endParaRPr lang="en-CN" dirty="0"/>
          </a:p>
        </p:txBody>
      </p:sp>
      <p:sp>
        <p:nvSpPr>
          <p:cNvPr id="78" name="Oval 77">
            <a:extLst>
              <a:ext uri="{FF2B5EF4-FFF2-40B4-BE49-F238E27FC236}">
                <a16:creationId xmlns:a16="http://schemas.microsoft.com/office/drawing/2014/main" id="{3A9F88EB-529D-6C46-89FF-6742285B5375}"/>
              </a:ext>
            </a:extLst>
          </p:cNvPr>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a:t>
            </a:r>
            <a:endParaRPr lang="en-CN" dirty="0"/>
          </a:p>
        </p:txBody>
      </p:sp>
      <p:sp>
        <p:nvSpPr>
          <p:cNvPr id="79" name="Oval 78">
            <a:extLst>
              <a:ext uri="{FF2B5EF4-FFF2-40B4-BE49-F238E27FC236}">
                <a16:creationId xmlns:a16="http://schemas.microsoft.com/office/drawing/2014/main" id="{A96FABB5-0B87-564E-B017-FE1145E5BD89}"/>
              </a:ext>
            </a:extLst>
          </p:cNvPr>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3</a:t>
            </a:r>
            <a:endParaRPr lang="en-CN" dirty="0"/>
          </a:p>
        </p:txBody>
      </p:sp>
      <p:sp>
        <p:nvSpPr>
          <p:cNvPr id="80" name="Oval 79">
            <a:extLst>
              <a:ext uri="{FF2B5EF4-FFF2-40B4-BE49-F238E27FC236}">
                <a16:creationId xmlns:a16="http://schemas.microsoft.com/office/drawing/2014/main" id="{0A97E78E-CE20-A84A-89DA-4E52D32076CC}"/>
              </a:ext>
            </a:extLst>
          </p:cNvPr>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4</a:t>
            </a:r>
            <a:endParaRPr lang="en-CN" dirty="0"/>
          </a:p>
        </p:txBody>
      </p:sp>
      <p:sp>
        <p:nvSpPr>
          <p:cNvPr id="81" name="Curved Left Arrow 80">
            <a:extLst>
              <a:ext uri="{FF2B5EF4-FFF2-40B4-BE49-F238E27FC236}">
                <a16:creationId xmlns:a16="http://schemas.microsoft.com/office/drawing/2014/main" id="{BA61F514-9B29-774F-8522-12F7129ED9D5}"/>
              </a:ext>
            </a:extLst>
          </p:cNvPr>
          <p:cNvSpPr/>
          <p:nvPr/>
        </p:nvSpPr>
        <p:spPr>
          <a:xfrm>
            <a:off x="8397433" y="2509266"/>
            <a:ext cx="3360557" cy="2079090"/>
          </a:xfrm>
          <a:prstGeom prst="curvedLeftArrow">
            <a:avLst>
              <a:gd name="adj1" fmla="val 5371"/>
              <a:gd name="adj2" fmla="val 13076"/>
              <a:gd name="adj3" fmla="val 27658"/>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solidFill>
                <a:schemeClr val="tx1"/>
              </a:solidFill>
            </a:endParaRPr>
          </a:p>
        </p:txBody>
      </p:sp>
      <p:sp>
        <p:nvSpPr>
          <p:cNvPr id="82" name="Rounded Rectangle 81">
            <a:extLst>
              <a:ext uri="{FF2B5EF4-FFF2-40B4-BE49-F238E27FC236}">
                <a16:creationId xmlns:a16="http://schemas.microsoft.com/office/drawing/2014/main" id="{AF7F0329-CA26-434C-B270-9D39EF217418}"/>
              </a:ext>
            </a:extLst>
          </p:cNvPr>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a:t>
            </a:r>
            <a:r>
              <a:rPr lang="en-CN" sz="2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precision</a:t>
            </a:r>
            <a:endParaRPr lang="en-CN" sz="2000" dirty="0">
              <a:latin typeface="Times New Roman" panose="02020603050405020304" pitchFamily="18" charset="0"/>
              <a:cs typeface="Times New Roman" panose="02020603050405020304" pitchFamily="18" charset="0"/>
            </a:endParaRPr>
          </a:p>
        </p:txBody>
      </p:sp>
      <p:sp>
        <p:nvSpPr>
          <p:cNvPr id="83" name="Striped Right Arrow 82">
            <a:extLst>
              <a:ext uri="{FF2B5EF4-FFF2-40B4-BE49-F238E27FC236}">
                <a16:creationId xmlns:a16="http://schemas.microsoft.com/office/drawing/2014/main" id="{1FAE20D6-92CC-E54D-A361-99D8312A7A04}"/>
              </a:ext>
            </a:extLst>
          </p:cNvPr>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0128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par>
                                <p:cTn id="18" presetID="9"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dissolv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dissolv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dissolve">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65"/>
                                        </p:tgtEl>
                                        <p:attrNameLst>
                                          <p:attrName>fillcolor</p:attrName>
                                        </p:attrNameLst>
                                      </p:cBhvr>
                                      <p:to>
                                        <a:schemeClr val="accent1"/>
                                      </p:to>
                                    </p:animClr>
                                    <p:set>
                                      <p:cBhvr>
                                        <p:cTn id="53" dur="1000" fill="hold"/>
                                        <p:tgtEl>
                                          <p:spTgt spid="65"/>
                                        </p:tgtEl>
                                        <p:attrNameLst>
                                          <p:attrName>fill.type</p:attrName>
                                        </p:attrNameLst>
                                      </p:cBhvr>
                                      <p:to>
                                        <p:strVal val="solid"/>
                                      </p:to>
                                    </p:set>
                                    <p:set>
                                      <p:cBhvr>
                                        <p:cTn id="54" dur="1000" fill="hold"/>
                                        <p:tgtEl>
                                          <p:spTgt spid="6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78"/>
                                        </p:tgtEl>
                                        <p:attrNameLst>
                                          <p:attrName>fillcolor</p:attrName>
                                        </p:attrNameLst>
                                      </p:cBhvr>
                                      <p:to>
                                        <a:schemeClr val="accent1"/>
                                      </p:to>
                                    </p:animClr>
                                    <p:set>
                                      <p:cBhvr>
                                        <p:cTn id="57" dur="1000" fill="hold"/>
                                        <p:tgtEl>
                                          <p:spTgt spid="78"/>
                                        </p:tgtEl>
                                        <p:attrNameLst>
                                          <p:attrName>fill.type</p:attrName>
                                        </p:attrNameLst>
                                      </p:cBhvr>
                                      <p:to>
                                        <p:strVal val="solid"/>
                                      </p:to>
                                    </p:set>
                                    <p:set>
                                      <p:cBhvr>
                                        <p:cTn id="58" dur="1000" fill="hold"/>
                                        <p:tgtEl>
                                          <p:spTgt spid="78"/>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3"/>
                                        </p:tgtEl>
                                        <p:attrNameLst>
                                          <p:attrName>fillcolor</p:attrName>
                                        </p:attrNameLst>
                                      </p:cBhvr>
                                      <p:to>
                                        <a:schemeClr val="accent1"/>
                                      </p:to>
                                    </p:animClr>
                                    <p:set>
                                      <p:cBhvr>
                                        <p:cTn id="61" dur="1000" fill="hold"/>
                                        <p:tgtEl>
                                          <p:spTgt spid="3"/>
                                        </p:tgtEl>
                                        <p:attrNameLst>
                                          <p:attrName>fill.type</p:attrName>
                                        </p:attrNameLst>
                                      </p:cBhvr>
                                      <p:to>
                                        <p:strVal val="solid"/>
                                      </p:to>
                                    </p:set>
                                    <p:set>
                                      <p:cBhvr>
                                        <p:cTn id="62" dur="1000" fill="hold"/>
                                        <p:tgtEl>
                                          <p:spTgt spid="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9"/>
                                        </p:tgtEl>
                                        <p:attrNameLst>
                                          <p:attrName>fillcolor</p:attrName>
                                        </p:attrNameLst>
                                      </p:cBhvr>
                                      <p:to>
                                        <a:schemeClr val="accent1"/>
                                      </p:to>
                                    </p:animClr>
                                    <p:set>
                                      <p:cBhvr>
                                        <p:cTn id="65" dur="1000" fill="hold"/>
                                        <p:tgtEl>
                                          <p:spTgt spid="79"/>
                                        </p:tgtEl>
                                        <p:attrNameLst>
                                          <p:attrName>fill.type</p:attrName>
                                        </p:attrNameLst>
                                      </p:cBhvr>
                                      <p:to>
                                        <p:strVal val="solid"/>
                                      </p:to>
                                    </p:set>
                                    <p:set>
                                      <p:cBhvr>
                                        <p:cTn id="66" dur="1000" fill="hold"/>
                                        <p:tgtEl>
                                          <p:spTgt spid="79"/>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5"/>
                                        </p:tgtEl>
                                        <p:attrNameLst>
                                          <p:attrName>fillcolor</p:attrName>
                                        </p:attrNameLst>
                                      </p:cBhvr>
                                      <p:to>
                                        <a:schemeClr val="accent1"/>
                                      </p:to>
                                    </p:animClr>
                                    <p:set>
                                      <p:cBhvr>
                                        <p:cTn id="69" dur="1000" fill="hold"/>
                                        <p:tgtEl>
                                          <p:spTgt spid="35"/>
                                        </p:tgtEl>
                                        <p:attrNameLst>
                                          <p:attrName>fill.type</p:attrName>
                                        </p:attrNameLst>
                                      </p:cBhvr>
                                      <p:to>
                                        <p:strVal val="solid"/>
                                      </p:to>
                                    </p:set>
                                    <p:set>
                                      <p:cBhvr>
                                        <p:cTn id="70" dur="10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0"/>
                                        </p:tgtEl>
                                        <p:attrNameLst>
                                          <p:attrName>fillcolor</p:attrName>
                                        </p:attrNameLst>
                                      </p:cBhvr>
                                      <p:to>
                                        <a:schemeClr val="accent1"/>
                                      </p:to>
                                    </p:animClr>
                                    <p:set>
                                      <p:cBhvr>
                                        <p:cTn id="73" dur="1000" fill="hold"/>
                                        <p:tgtEl>
                                          <p:spTgt spid="80"/>
                                        </p:tgtEl>
                                        <p:attrNameLst>
                                          <p:attrName>fill.type</p:attrName>
                                        </p:attrNameLst>
                                      </p:cBhvr>
                                      <p:to>
                                        <p:strVal val="solid"/>
                                      </p:to>
                                    </p:set>
                                    <p:set>
                                      <p:cBhvr>
                                        <p:cTn id="74" dur="1000" fill="hold"/>
                                        <p:tgtEl>
                                          <p:spTgt spid="80"/>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77"/>
                                        </p:tgtEl>
                                        <p:attrNameLst>
                                          <p:attrName>fillcolor</p:attrName>
                                        </p:attrNameLst>
                                      </p:cBhvr>
                                      <p:to>
                                        <a:schemeClr val="accent1"/>
                                      </p:to>
                                    </p:animClr>
                                    <p:set>
                                      <p:cBhvr>
                                        <p:cTn id="77" dur="1000" fill="hold"/>
                                        <p:tgtEl>
                                          <p:spTgt spid="77"/>
                                        </p:tgtEl>
                                        <p:attrNameLst>
                                          <p:attrName>fill.type</p:attrName>
                                        </p:attrNameLst>
                                      </p:cBhvr>
                                      <p:to>
                                        <p:strVal val="solid"/>
                                      </p:to>
                                    </p:set>
                                    <p:set>
                                      <p:cBhvr>
                                        <p:cTn id="78" dur="1000" fill="hold"/>
                                        <p:tgtEl>
                                          <p:spTgt spid="7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40"/>
                                        </p:tgtEl>
                                        <p:attrNameLst>
                                          <p:attrName>fillcolor</p:attrName>
                                        </p:attrNameLst>
                                      </p:cBhvr>
                                      <p:to>
                                        <a:schemeClr val="accent1"/>
                                      </p:to>
                                    </p:animClr>
                                    <p:set>
                                      <p:cBhvr>
                                        <p:cTn id="81" dur="1000" fill="hold"/>
                                        <p:tgtEl>
                                          <p:spTgt spid="40"/>
                                        </p:tgtEl>
                                        <p:attrNameLst>
                                          <p:attrName>fill.type</p:attrName>
                                        </p:attrNameLst>
                                      </p:cBhvr>
                                      <p:to>
                                        <p:strVal val="solid"/>
                                      </p:to>
                                    </p:set>
                                    <p:set>
                                      <p:cBhvr>
                                        <p:cTn id="82" dur="1000" fill="hold"/>
                                        <p:tgtEl>
                                          <p:spTgt spid="4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37"/>
                                        </p:tgtEl>
                                        <p:attrNameLst>
                                          <p:attrName>fillcolor</p:attrName>
                                        </p:attrNameLst>
                                      </p:cBhvr>
                                      <p:to>
                                        <a:schemeClr val="accent1"/>
                                      </p:to>
                                    </p:animClr>
                                    <p:set>
                                      <p:cBhvr>
                                        <p:cTn id="85" dur="1000" fill="hold"/>
                                        <p:tgtEl>
                                          <p:spTgt spid="37"/>
                                        </p:tgtEl>
                                        <p:attrNameLst>
                                          <p:attrName>fill.type</p:attrName>
                                        </p:attrNameLst>
                                      </p:cBhvr>
                                      <p:to>
                                        <p:strVal val="solid"/>
                                      </p:to>
                                    </p:set>
                                    <p:set>
                                      <p:cBhvr>
                                        <p:cTn id="86" dur="1000" fill="hold"/>
                                        <p:tgtEl>
                                          <p:spTgt spid="3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1"/>
                                        </p:tgtEl>
                                        <p:attrNameLst>
                                          <p:attrName>fillcolor</p:attrName>
                                        </p:attrNameLst>
                                      </p:cBhvr>
                                      <p:to>
                                        <a:schemeClr val="accent1"/>
                                      </p:to>
                                    </p:animClr>
                                    <p:set>
                                      <p:cBhvr>
                                        <p:cTn id="91" dur="2000" fill="hold"/>
                                        <p:tgtEl>
                                          <p:spTgt spid="81"/>
                                        </p:tgtEl>
                                        <p:attrNameLst>
                                          <p:attrName>fill.type</p:attrName>
                                        </p:attrNameLst>
                                      </p:cBhvr>
                                      <p:to>
                                        <p:strVal val="solid"/>
                                      </p:to>
                                    </p:set>
                                    <p:set>
                                      <p:cBhvr>
                                        <p:cTn id="92" dur="2000" fill="hold"/>
                                        <p:tgtEl>
                                          <p:spTgt spid="81"/>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dissolve">
                                      <p:cBhvr>
                                        <p:cTn id="97" dur="500"/>
                                        <p:tgtEl>
                                          <p:spTgt spid="8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dissolve">
                                      <p:cBhvr>
                                        <p:cTn id="10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65" grpId="0" animBg="1"/>
      <p:bldP spid="77" grpId="0" animBg="1"/>
      <p:bldP spid="78" grpId="0" animBg="1"/>
      <p:bldP spid="79" grpId="0" animBg="1"/>
      <p:bldP spid="80" grpId="0" animBg="1"/>
      <p:bldP spid="81" grpId="0" animBg="1"/>
      <p:bldP spid="82"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484F-E123-E440-ABCA-0CE307C1F6F2}"/>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latin typeface="Times New Roman" panose="02020603050405020304" pitchFamily="18" charset="0"/>
                <a:cs typeface="Times New Roman" panose="02020603050405020304" pitchFamily="18" charset="0"/>
              </a:rPr>
              <a:t>Outliner</a:t>
            </a:r>
          </a:p>
        </p:txBody>
      </p:sp>
      <p:sp>
        <p:nvSpPr>
          <p:cNvPr id="3" name="Content Placeholder 2">
            <a:extLst>
              <a:ext uri="{FF2B5EF4-FFF2-40B4-BE49-F238E27FC236}">
                <a16:creationId xmlns:a16="http://schemas.microsoft.com/office/drawing/2014/main" id="{AC23474C-E804-2144-9F31-A988B1C98D23}"/>
              </a:ext>
            </a:extLst>
          </p:cNvPr>
          <p:cNvSpPr>
            <a:spLocks noGrp="1"/>
          </p:cNvSpPr>
          <p:nvPr>
            <p:ph idx="1"/>
          </p:nvPr>
        </p:nvSpPr>
        <p:spPr>
          <a:xfrm>
            <a:off x="643192" y="2666999"/>
            <a:ext cx="3643674" cy="3216276"/>
          </a:xfrm>
        </p:spPr>
        <p:txBody>
          <a:bodyPr anchor="t">
            <a:normAutofit/>
          </a:bodyPr>
          <a:lstStyle/>
          <a:p>
            <a:r>
              <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What’s outliner and how to detect? </a:t>
            </a:r>
          </a:p>
          <a:p>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a:p>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25</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percentile,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 </a:t>
            </a:r>
            <a:r>
              <a:rPr lang="en-US" altLang="zh-CN"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75percile</a:t>
            </a:r>
            <a:r>
              <a:rPr lang="zh-CN" alt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rPr>
              <a:t>）</a:t>
            </a:r>
            <a:endParaRPr lang="en-US" dirty="0">
              <a:gradFill flip="none" rotWithShape="1">
                <a:gsLst>
                  <a:gs pos="0">
                    <a:sysClr val="window" lastClr="FFFFFF"/>
                  </a:gs>
                  <a:gs pos="100000">
                    <a:sysClr val="window" lastClr="FFFFFF">
                      <a:lumMod val="75000"/>
                    </a:sysClr>
                  </a:gs>
                </a:gsLst>
                <a:lin ang="5580000" scaled="0"/>
                <a:tileRect/>
              </a:gra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389F32-79F3-0E4C-BA3B-BD1B6067E875}"/>
              </a:ext>
            </a:extLst>
          </p:cNvPr>
          <p:cNvPicPr>
            <a:picLocks noChangeAspect="1"/>
          </p:cNvPicPr>
          <p:nvPr/>
        </p:nvPicPr>
        <p:blipFill>
          <a:blip r:embed="rId2"/>
          <a:stretch>
            <a:fillRect/>
          </a:stretch>
        </p:blipFill>
        <p:spPr>
          <a:xfrm>
            <a:off x="5128626" y="2299900"/>
            <a:ext cx="5934182" cy="1913773"/>
          </a:xfrm>
          <a:prstGeom prst="rect">
            <a:avLst/>
          </a:prstGeom>
        </p:spPr>
      </p:pic>
    </p:spTree>
    <p:extLst>
      <p:ext uri="{BB962C8B-B14F-4D97-AF65-F5344CB8AC3E}">
        <p14:creationId xmlns:p14="http://schemas.microsoft.com/office/powerpoint/2010/main" val="222056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E9DE26C-5601-8D47-8E68-6AA009EDFFBD}"/>
              </a:ext>
            </a:extLst>
          </p:cNvPr>
          <p:cNvSpPr/>
          <p:nvPr/>
        </p:nvSpPr>
        <p:spPr>
          <a:xfrm>
            <a:off x="636103" y="390638"/>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Dimension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curse</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KaiTi" panose="02010609060101010101" pitchFamily="49" charset="-122"/>
                <a:ea typeface="KaiTi" panose="02010609060101010101" pitchFamily="49" charset="-122"/>
              </a:rPr>
              <a:t>维度灾难 </a:t>
            </a:r>
            <a:endParaRPr lang="en-CN" sz="2000" dirty="0">
              <a:latin typeface="KaiTi" panose="02010609060101010101" pitchFamily="49" charset="-122"/>
              <a:ea typeface="KaiTi" panose="02010609060101010101" pitchFamily="49" charset="-122"/>
            </a:endParaRPr>
          </a:p>
        </p:txBody>
      </p:sp>
      <p:sp>
        <p:nvSpPr>
          <p:cNvPr id="5" name="Rounded Rectangle 4">
            <a:extLst>
              <a:ext uri="{FF2B5EF4-FFF2-40B4-BE49-F238E27FC236}">
                <a16:creationId xmlns:a16="http://schemas.microsoft.com/office/drawing/2014/main" id="{A5777164-C872-1E45-90CF-C063C4952A64}"/>
              </a:ext>
            </a:extLst>
          </p:cNvPr>
          <p:cNvSpPr/>
          <p:nvPr/>
        </p:nvSpPr>
        <p:spPr>
          <a:xfrm>
            <a:off x="636103" y="1294340"/>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dimension</a:t>
            </a:r>
          </a:p>
          <a:p>
            <a:pPr algn="ct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more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need</a:t>
            </a:r>
            <a:endParaRPr lang="en-CN" sz="2000" dirty="0">
              <a:latin typeface="Times New Roman" panose="02020603050405020304" pitchFamily="18" charset="0"/>
              <a:cs typeface="Times New Roman" panose="02020603050405020304" pitchFamily="18" charset="0"/>
            </a:endParaRPr>
          </a:p>
        </p:txBody>
      </p:sp>
      <p:pic>
        <p:nvPicPr>
          <p:cNvPr id="3074" name="Picture 2" descr="Fit curve or surface to data - MATLAB fit">
            <a:extLst>
              <a:ext uri="{FF2B5EF4-FFF2-40B4-BE49-F238E27FC236}">
                <a16:creationId xmlns:a16="http://schemas.microsoft.com/office/drawing/2014/main" id="{438128E9-EDD3-FF45-8114-415E1EE22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a:extLst>
              <a:ext uri="{FF2B5EF4-FFF2-40B4-BE49-F238E27FC236}">
                <a16:creationId xmlns:a16="http://schemas.microsoft.com/office/drawing/2014/main" id="{6E368D0C-686E-C74C-BCE7-5D28C221E897}"/>
              </a:ext>
            </a:extLst>
          </p:cNvPr>
          <p:cNvGraphicFramePr>
            <a:graphicFrameLocks noGrp="1"/>
          </p:cNvGraphicFramePr>
          <p:nvPr>
            <p:extLst>
              <p:ext uri="{D42A27DB-BD31-4B8C-83A1-F6EECF244321}">
                <p14:modId xmlns:p14="http://schemas.microsoft.com/office/powerpoint/2010/main" val="746461914"/>
              </p:ext>
            </p:extLst>
          </p:nvPr>
        </p:nvGraphicFramePr>
        <p:xfrm>
          <a:off x="354494" y="2485976"/>
          <a:ext cx="3920944" cy="4242321"/>
        </p:xfrm>
        <a:graphic>
          <a:graphicData uri="http://schemas.openxmlformats.org/drawingml/2006/table">
            <a:tbl>
              <a:tblPr firstRow="1" bandRow="1">
                <a:tableStyleId>{5C22544A-7EE6-4342-B048-85BDC9FD1C3A}</a:tableStyleId>
              </a:tblPr>
              <a:tblGrid>
                <a:gridCol w="1960472">
                  <a:extLst>
                    <a:ext uri="{9D8B030D-6E8A-4147-A177-3AD203B41FA5}">
                      <a16:colId xmlns:a16="http://schemas.microsoft.com/office/drawing/2014/main" val="1476621246"/>
                    </a:ext>
                  </a:extLst>
                </a:gridCol>
                <a:gridCol w="1960472">
                  <a:extLst>
                    <a:ext uri="{9D8B030D-6E8A-4147-A177-3AD203B41FA5}">
                      <a16:colId xmlns:a16="http://schemas.microsoft.com/office/drawing/2014/main" val="389674172"/>
                    </a:ext>
                  </a:extLst>
                </a:gridCol>
              </a:tblGrid>
              <a:tr h="588107">
                <a:tc>
                  <a:txBody>
                    <a:bodyPr/>
                    <a:lstStyle/>
                    <a:p>
                      <a:r>
                        <a:rPr lang="en-CN" sz="2000" dirty="0">
                          <a:latin typeface="KaiTi" panose="02010609060101010101" pitchFamily="49" charset="-122"/>
                          <a:ea typeface="KaiTi" panose="02010609060101010101" pitchFamily="49" charset="-122"/>
                        </a:rPr>
                        <a:t>过拟合</a:t>
                      </a:r>
                    </a:p>
                    <a:p>
                      <a:r>
                        <a:rPr lang="en-US" altLang="zh-CN" sz="2000" dirty="0">
                          <a:latin typeface="Times New Roman" panose="02020603050405020304" pitchFamily="18" charset="0"/>
                          <a:cs typeface="Times New Roman" panose="02020603050405020304" pitchFamily="18" charset="0"/>
                        </a:rPr>
                        <a:t>Overfitting</a:t>
                      </a:r>
                      <a:endParaRPr lang="en-CN" sz="2000" dirty="0">
                        <a:latin typeface="Times New Roman" panose="02020603050405020304" pitchFamily="18" charset="0"/>
                        <a:cs typeface="Times New Roman" panose="02020603050405020304" pitchFamily="18" charset="0"/>
                      </a:endParaRPr>
                    </a:p>
                  </a:txBody>
                  <a:tcPr/>
                </a:tc>
                <a:tc>
                  <a:txBody>
                    <a:bodyPr/>
                    <a:lstStyle/>
                    <a:p>
                      <a:r>
                        <a:rPr lang="en-CN" sz="2000" dirty="0">
                          <a:latin typeface="KaiTi" panose="02010609060101010101" pitchFamily="49" charset="-122"/>
                          <a:ea typeface="KaiTi" panose="02010609060101010101" pitchFamily="49" charset="-122"/>
                        </a:rPr>
                        <a:t>欠拟合</a:t>
                      </a:r>
                    </a:p>
                    <a:p>
                      <a:r>
                        <a:rPr lang="en-US" altLang="zh-CN" sz="2000" dirty="0">
                          <a:latin typeface="Times New Roman" panose="02020603050405020304" pitchFamily="18" charset="0"/>
                          <a:cs typeface="Times New Roman" panose="02020603050405020304" pitchFamily="18" charset="0"/>
                        </a:rPr>
                        <a:t>Underfitting</a:t>
                      </a:r>
                      <a:endParaRPr lang="en-C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7642232"/>
                  </a:ext>
                </a:extLst>
              </a:tr>
              <a:tr h="618828">
                <a:tc>
                  <a:txBody>
                    <a:bodyPr/>
                    <a:lstStyle/>
                    <a:p>
                      <a:r>
                        <a:rPr lang="en-CN" sz="2000" dirty="0">
                          <a:latin typeface="KaiTi" panose="02010609060101010101" pitchFamily="49" charset="-122"/>
                          <a:ea typeface="KaiTi" panose="02010609060101010101" pitchFamily="49" charset="-122"/>
                        </a:rPr>
                        <a:t>训练数据占总体数据过少</a:t>
                      </a:r>
                    </a:p>
                  </a:txBody>
                  <a:tcPr/>
                </a:tc>
                <a:tc>
                  <a:txBody>
                    <a:bodyPr/>
                    <a:lstStyle/>
                    <a:p>
                      <a:r>
                        <a:rPr lang="en-CN" sz="2000" dirty="0">
                          <a:latin typeface="KaiTi" panose="02010609060101010101" pitchFamily="49" charset="-122"/>
                          <a:ea typeface="KaiTi" panose="02010609060101010101" pitchFamily="49" charset="-122"/>
                        </a:rPr>
                        <a:t>训练数据占总体数据过多</a:t>
                      </a:r>
                    </a:p>
                  </a:txBody>
                  <a:tcPr/>
                </a:tc>
                <a:extLst>
                  <a:ext uri="{0D108BD9-81ED-4DB2-BD59-A6C34878D82A}">
                    <a16:rowId xmlns:a16="http://schemas.microsoft.com/office/drawing/2014/main" val="3484284586"/>
                  </a:ext>
                </a:extLst>
              </a:tr>
              <a:tr h="479387">
                <a:tc>
                  <a:txBody>
                    <a:bodyPr/>
                    <a:lstStyle/>
                    <a:p>
                      <a:r>
                        <a:rPr lang="en-CN" sz="2000" dirty="0">
                          <a:latin typeface="KaiTi" panose="02010609060101010101" pitchFamily="49" charset="-122"/>
                          <a:ea typeface="KaiTi" panose="02010609060101010101" pitchFamily="49" charset="-122"/>
                        </a:rPr>
                        <a:t>模型过于复杂</a:t>
                      </a:r>
                    </a:p>
                  </a:txBody>
                  <a:tcPr/>
                </a:tc>
                <a:tc>
                  <a:txBody>
                    <a:bodyPr/>
                    <a:lstStyle/>
                    <a:p>
                      <a:r>
                        <a:rPr lang="en-CN" sz="2000" dirty="0">
                          <a:latin typeface="KaiTi" panose="02010609060101010101" pitchFamily="49" charset="-122"/>
                          <a:ea typeface="KaiTi" panose="02010609060101010101" pitchFamily="49" charset="-122"/>
                        </a:rPr>
                        <a:t>模型过于简单</a:t>
                      </a:r>
                    </a:p>
                  </a:txBody>
                  <a:tcPr/>
                </a:tc>
                <a:extLst>
                  <a:ext uri="{0D108BD9-81ED-4DB2-BD59-A6C34878D82A}">
                    <a16:rowId xmlns:a16="http://schemas.microsoft.com/office/drawing/2014/main" val="2206136549"/>
                  </a:ext>
                </a:extLst>
              </a:tr>
              <a:tr h="479387">
                <a:tc>
                  <a:txBody>
                    <a:bodyPr/>
                    <a:lstStyle/>
                    <a:p>
                      <a:r>
                        <a:rPr lang="en-CN" sz="2000" dirty="0">
                          <a:latin typeface="KaiTi" panose="02010609060101010101" pitchFamily="49" charset="-122"/>
                          <a:ea typeface="KaiTi" panose="02010609060101010101" pitchFamily="49" charset="-122"/>
                        </a:rPr>
                        <a:t>采样过于不均衡</a:t>
                      </a:r>
                    </a:p>
                  </a:txBody>
                  <a:tcPr/>
                </a:tc>
                <a:tc>
                  <a:txBody>
                    <a:bodyPr/>
                    <a:lstStyle/>
                    <a:p>
                      <a:r>
                        <a:rPr lang="en-CN" sz="2000" dirty="0">
                          <a:latin typeface="KaiTi" panose="02010609060101010101" pitchFamily="49" charset="-122"/>
                          <a:ea typeface="KaiTi" panose="02010609060101010101" pitchFamily="49" charset="-122"/>
                        </a:rPr>
                        <a:t>采样过去全部</a:t>
                      </a:r>
                    </a:p>
                  </a:txBody>
                  <a:tcPr/>
                </a:tc>
                <a:extLst>
                  <a:ext uri="{0D108BD9-81ED-4DB2-BD59-A6C34878D82A}">
                    <a16:rowId xmlns:a16="http://schemas.microsoft.com/office/drawing/2014/main" val="2825037061"/>
                  </a:ext>
                </a:extLst>
              </a:tr>
              <a:tr h="479387">
                <a:tc>
                  <a:txBody>
                    <a:bodyPr/>
                    <a:lstStyle/>
                    <a:p>
                      <a:r>
                        <a:rPr lang="en-CN" sz="2000" dirty="0">
                          <a:latin typeface="KaiTi" panose="02010609060101010101" pitchFamily="49" charset="-122"/>
                          <a:ea typeface="KaiTi" panose="02010609060101010101" pitchFamily="49" charset="-122"/>
                        </a:rPr>
                        <a:t>没有正则化</a:t>
                      </a:r>
                    </a:p>
                  </a:txBody>
                  <a:tcPr/>
                </a:tc>
                <a:tc>
                  <a:txBody>
                    <a:bodyPr/>
                    <a:lstStyle/>
                    <a:p>
                      <a:endParaRPr lang="en-CN" sz="2000"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2841674390"/>
                  </a:ext>
                </a:extLst>
              </a:tr>
              <a:tr h="479387">
                <a:tc>
                  <a:txBody>
                    <a:bodyPr/>
                    <a:lstStyle/>
                    <a:p>
                      <a:r>
                        <a:rPr lang="en-CN" sz="2000" dirty="0">
                          <a:latin typeface="KaiTi" panose="02010609060101010101" pitchFamily="49" charset="-122"/>
                          <a:ea typeface="KaiTi" panose="02010609060101010101" pitchFamily="49" charset="-122"/>
                        </a:rPr>
                        <a:t>异常值没有处理</a:t>
                      </a:r>
                    </a:p>
                  </a:txBody>
                  <a:tcPr/>
                </a:tc>
                <a:tc>
                  <a:txBody>
                    <a:bodyPr/>
                    <a:lstStyle/>
                    <a:p>
                      <a:r>
                        <a:rPr lang="en-CN" sz="2000" dirty="0">
                          <a:latin typeface="KaiTi" panose="02010609060101010101" pitchFamily="49" charset="-122"/>
                          <a:ea typeface="KaiTi" panose="02010609060101010101" pitchFamily="49" charset="-122"/>
                        </a:rPr>
                        <a:t>数据过于集中</a:t>
                      </a:r>
                    </a:p>
                  </a:txBody>
                  <a:tcPr/>
                </a:tc>
                <a:extLst>
                  <a:ext uri="{0D108BD9-81ED-4DB2-BD59-A6C34878D82A}">
                    <a16:rowId xmlns:a16="http://schemas.microsoft.com/office/drawing/2014/main" val="3477187995"/>
                  </a:ext>
                </a:extLst>
              </a:tr>
              <a:tr h="479387">
                <a:tc>
                  <a:txBody>
                    <a:bodyPr/>
                    <a:lstStyle/>
                    <a:p>
                      <a:r>
                        <a:rPr lang="en-US" altLang="zh-CN" sz="2000" dirty="0">
                          <a:latin typeface="KaiTi" panose="02010609060101010101" pitchFamily="49" charset="-122"/>
                          <a:ea typeface="KaiTi" panose="02010609060101010101" pitchFamily="49" charset="-122"/>
                        </a:rPr>
                        <a:t>…</a:t>
                      </a:r>
                      <a:endParaRPr lang="en-CN" sz="2000" dirty="0">
                        <a:latin typeface="KaiTi" panose="02010609060101010101" pitchFamily="49" charset="-122"/>
                        <a:ea typeface="KaiTi" panose="02010609060101010101" pitchFamily="49" charset="-122"/>
                      </a:endParaRPr>
                    </a:p>
                  </a:txBody>
                  <a:tcPr/>
                </a:tc>
                <a:tc>
                  <a:txBody>
                    <a:bodyPr/>
                    <a:lstStyle/>
                    <a:p>
                      <a:r>
                        <a:rPr lang="en-US" altLang="zh-CN" sz="2000" dirty="0">
                          <a:latin typeface="KaiTi" panose="02010609060101010101" pitchFamily="49" charset="-122"/>
                          <a:ea typeface="KaiTi" panose="02010609060101010101" pitchFamily="49" charset="-122"/>
                        </a:rPr>
                        <a:t>…</a:t>
                      </a:r>
                      <a:endParaRPr lang="en-CN" sz="2000"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1071728506"/>
                  </a:ext>
                </a:extLst>
              </a:tr>
            </a:tbl>
          </a:graphicData>
        </a:graphic>
      </p:graphicFrame>
    </p:spTree>
    <p:extLst>
      <p:ext uri="{BB962C8B-B14F-4D97-AF65-F5344CB8AC3E}">
        <p14:creationId xmlns:p14="http://schemas.microsoft.com/office/powerpoint/2010/main" val="291759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1071-CE77-6B45-8F39-96B821CED7FD}"/>
              </a:ext>
            </a:extLst>
          </p:cNvPr>
          <p:cNvSpPr>
            <a:spLocks noGrp="1"/>
          </p:cNvSpPr>
          <p:nvPr>
            <p:ph type="title"/>
          </p:nvPr>
        </p:nvSpPr>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Bias and Variance</a:t>
            </a:r>
          </a:p>
        </p:txBody>
      </p:sp>
      <p:sp>
        <p:nvSpPr>
          <p:cNvPr id="3" name="Content Placeholder 2">
            <a:extLst>
              <a:ext uri="{FF2B5EF4-FFF2-40B4-BE49-F238E27FC236}">
                <a16:creationId xmlns:a16="http://schemas.microsoft.com/office/drawing/2014/main" id="{04420E75-6424-D94E-A634-ED17BDF08532}"/>
              </a:ext>
            </a:extLst>
          </p:cNvPr>
          <p:cNvSpPr>
            <a:spLocks noGrp="1"/>
          </p:cNvSpPr>
          <p:nvPr>
            <p:ph idx="1"/>
          </p:nvPr>
        </p:nvSpPr>
        <p:spPr>
          <a:xfrm>
            <a:off x="838200" y="2021249"/>
            <a:ext cx="5707565" cy="4155713"/>
          </a:xfrm>
        </p:spPr>
        <p:txBody>
          <a:bodyPr>
            <a:normAutofit lnSpcReduction="10000"/>
          </a:bodyPr>
          <a:lstStyle/>
          <a:p>
            <a:r>
              <a:rPr lang="en-US" sz="2000" dirty="0">
                <a:solidFill>
                  <a:srgbClr val="FFFFFF"/>
                </a:solidFill>
                <a:latin typeface="Times New Roman" panose="02020603050405020304" pitchFamily="18" charset="0"/>
                <a:cs typeface="Times New Roman" panose="02020603050405020304" pitchFamily="18" charset="0"/>
              </a:rPr>
              <a:t>dilemma </a:t>
            </a:r>
          </a:p>
          <a:p>
            <a:r>
              <a:rPr lang="en-US" sz="2000" dirty="0">
                <a:solidFill>
                  <a:srgbClr val="FFFFFF"/>
                </a:solidFill>
                <a:latin typeface="Times New Roman" panose="02020603050405020304" pitchFamily="18" charset="0"/>
                <a:cs typeface="Times New Roman" panose="02020603050405020304" pitchFamily="18" charset="0"/>
              </a:rPr>
              <a:t>The </a:t>
            </a:r>
            <a:r>
              <a:rPr lang="en-US" sz="2000" b="1" dirty="0">
                <a:solidFill>
                  <a:srgbClr val="FFFFFF"/>
                </a:solidFill>
                <a:latin typeface="Times New Roman" panose="02020603050405020304" pitchFamily="18" charset="0"/>
                <a:cs typeface="Times New Roman" panose="02020603050405020304" pitchFamily="18" charset="0"/>
              </a:rPr>
              <a:t>bias</a:t>
            </a:r>
            <a:r>
              <a:rPr lang="en-US" sz="2000" dirty="0">
                <a:solidFill>
                  <a:srgbClr val="FFFFFF"/>
                </a:solidFill>
                <a:latin typeface="Times New Roman" panose="02020603050405020304" pitchFamily="18" charset="0"/>
                <a:cs typeface="Times New Roman" panose="02020603050405020304" pitchFamily="18" charset="0"/>
              </a:rPr>
              <a:t> is an error from erroneous assumptions in the learning algorithm. High bias can cause an algorithm to miss the relevant relations between feature and target outputs. (underfitting); </a:t>
            </a:r>
          </a:p>
          <a:p>
            <a:pPr marL="0" indent="0">
              <a:buNone/>
            </a:pP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rPr>
              <a:t>The </a:t>
            </a:r>
            <a:r>
              <a:rPr lang="en-US" sz="2000" b="1" dirty="0">
                <a:solidFill>
                  <a:srgbClr val="FFFFFF"/>
                </a:solidFill>
                <a:latin typeface="Times New Roman" panose="02020603050405020304" pitchFamily="18" charset="0"/>
                <a:cs typeface="Times New Roman" panose="02020603050405020304" pitchFamily="18" charset="0"/>
              </a:rPr>
              <a:t>variance</a:t>
            </a:r>
            <a:r>
              <a:rPr lang="en-US" sz="2000" dirty="0">
                <a:solidFill>
                  <a:srgbClr val="FFFFFF"/>
                </a:solidFill>
                <a:latin typeface="Times New Roman" panose="02020603050405020304" pitchFamily="18" charset="0"/>
                <a:cs typeface="Times New Roman" panose="02020603050405020304" pitchFamily="18" charset="0"/>
              </a:rPr>
              <a:t> is an error from sensitivity to small fluctuations in the training set. High variance can cause an algorithm to model the random noise in the training data, rather than the intended outputs (overfitting).</a:t>
            </a:r>
          </a:p>
        </p:txBody>
      </p:sp>
      <p:pic>
        <p:nvPicPr>
          <p:cNvPr id="4" name="Picture 3">
            <a:extLst>
              <a:ext uri="{FF2B5EF4-FFF2-40B4-BE49-F238E27FC236}">
                <a16:creationId xmlns:a16="http://schemas.microsoft.com/office/drawing/2014/main" id="{6430862E-4547-804F-907C-F43C164B3BA1}"/>
              </a:ext>
            </a:extLst>
          </p:cNvPr>
          <p:cNvPicPr>
            <a:picLocks noChangeAspect="1"/>
          </p:cNvPicPr>
          <p:nvPr/>
        </p:nvPicPr>
        <p:blipFill>
          <a:blip r:embed="rId2"/>
          <a:stretch>
            <a:fillRect/>
          </a:stretch>
        </p:blipFill>
        <p:spPr>
          <a:xfrm>
            <a:off x="7192537" y="1402949"/>
            <a:ext cx="4313662" cy="2706824"/>
          </a:xfrm>
          <a:prstGeom prst="rect">
            <a:avLst/>
          </a:prstGeom>
        </p:spPr>
      </p:pic>
      <p:pic>
        <p:nvPicPr>
          <p:cNvPr id="5" name="Picture 4">
            <a:extLst>
              <a:ext uri="{FF2B5EF4-FFF2-40B4-BE49-F238E27FC236}">
                <a16:creationId xmlns:a16="http://schemas.microsoft.com/office/drawing/2014/main" id="{E556F1F5-812B-0B42-8E4C-07BC84882978}"/>
              </a:ext>
            </a:extLst>
          </p:cNvPr>
          <p:cNvPicPr>
            <a:picLocks noChangeAspect="1"/>
          </p:cNvPicPr>
          <p:nvPr/>
        </p:nvPicPr>
        <p:blipFill>
          <a:blip r:embed="rId3"/>
          <a:stretch>
            <a:fillRect/>
          </a:stretch>
        </p:blipFill>
        <p:spPr>
          <a:xfrm>
            <a:off x="7192537" y="4414870"/>
            <a:ext cx="4313663" cy="1800954"/>
          </a:xfrm>
          <a:prstGeom prst="rect">
            <a:avLst/>
          </a:prstGeom>
        </p:spPr>
      </p:pic>
    </p:spTree>
    <p:extLst>
      <p:ext uri="{BB962C8B-B14F-4D97-AF65-F5344CB8AC3E}">
        <p14:creationId xmlns:p14="http://schemas.microsoft.com/office/powerpoint/2010/main" val="136708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7C66-3C5B-824C-8EA6-EE19D2DEBA04}"/>
              </a:ext>
            </a:extLst>
          </p:cNvPr>
          <p:cNvSpPr>
            <a:spLocks noGrp="1"/>
          </p:cNvSpPr>
          <p:nvPr>
            <p:ph type="title"/>
          </p:nvPr>
        </p:nvSpPr>
        <p:spPr>
          <a:xfrm>
            <a:off x="4303643" y="609600"/>
            <a:ext cx="6743767" cy="1905000"/>
          </a:xfrm>
        </p:spPr>
        <p:txBody>
          <a:bodyPr>
            <a:normAutofit/>
          </a:bodyPr>
          <a:lstStyle/>
          <a:p>
            <a:r>
              <a:rPr lang="en-US" sz="2800" dirty="0">
                <a:latin typeface="Times New Roman" panose="02020603050405020304" pitchFamily="18" charset="0"/>
                <a:cs typeface="Times New Roman" panose="02020603050405020304" pitchFamily="18" charset="0"/>
              </a:rPr>
              <a:t>F</a:t>
            </a:r>
            <a:r>
              <a:rPr lang="en-CN" sz="2800" dirty="0">
                <a:latin typeface="Times New Roman" panose="02020603050405020304" pitchFamily="18" charset="0"/>
                <a:cs typeface="Times New Roman" panose="02020603050405020304" pitchFamily="18" charset="0"/>
              </a:rPr>
              <a:t>ea</a:t>
            </a:r>
            <a:r>
              <a:rPr lang="en-US" altLang="zh-CN" sz="2800" dirty="0" err="1">
                <a:latin typeface="Times New Roman" panose="02020603050405020304" pitchFamily="18" charset="0"/>
                <a:cs typeface="Times New Roman" panose="02020603050405020304" pitchFamily="18" charset="0"/>
              </a:rPr>
              <a:t>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scaling</a:t>
            </a:r>
            <a:r>
              <a:rPr lang="zh-CN" altLang="en-US" sz="2800" dirty="0">
                <a:latin typeface="Times New Roman" panose="02020603050405020304" pitchFamily="18" charset="0"/>
                <a:cs typeface="Times New Roman" panose="02020603050405020304" pitchFamily="18" charset="0"/>
              </a:rPr>
              <a:t> </a:t>
            </a:r>
            <a:endParaRPr lang="en-C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E0C837-AE25-9248-B65A-4D20397B34AC}"/>
              </a:ext>
            </a:extLst>
          </p:cNvPr>
          <p:cNvSpPr>
            <a:spLocks noGrp="1"/>
          </p:cNvSpPr>
          <p:nvPr>
            <p:ph idx="1"/>
          </p:nvPr>
        </p:nvSpPr>
        <p:spPr>
          <a:xfrm>
            <a:off x="4303643" y="2147454"/>
            <a:ext cx="7046844" cy="3415749"/>
          </a:xfrm>
        </p:spPr>
        <p:txBody>
          <a:bodyPr>
            <a:normAutofit/>
          </a:bodyPr>
          <a:lstStyle/>
          <a:p>
            <a:r>
              <a:rPr lang="en-US" altLang="zh-CN" dirty="0">
                <a:latin typeface="Times New Roman" panose="02020603050405020304" pitchFamily="18" charset="0"/>
                <a:cs typeface="Times New Roman" panose="02020603050405020304" pitchFamily="18" charset="0"/>
              </a:rPr>
              <a:t>Training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split</a:t>
            </a: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Normalization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Standardized</a:t>
            </a:r>
          </a:p>
          <a:p>
            <a:pPr marL="0" indent="0">
              <a:buNone/>
            </a:pP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a:t>
            </a:r>
            <a:r>
              <a:rPr lang="en-US" altLang="zh-CN" dirty="0">
                <a:latin typeface="Times New Roman" panose="02020603050405020304" pitchFamily="18" charset="0"/>
                <a:cs typeface="Times New Roman" panose="02020603050405020304" pitchFamily="18" charset="0"/>
              </a:rPr>
              <a:t>-hot</a:t>
            </a:r>
            <a:endParaRPr lang="en-CN" dirty="0">
              <a:latin typeface="Times New Roman" panose="02020603050405020304" pitchFamily="18" charset="0"/>
              <a:cs typeface="Times New Roman" panose="02020603050405020304" pitchFamily="18" charset="0"/>
            </a:endParaRPr>
          </a:p>
        </p:txBody>
      </p:sp>
      <p:pic>
        <p:nvPicPr>
          <p:cNvPr id="5" name="Picture 4" descr="Conference room table">
            <a:extLst>
              <a:ext uri="{FF2B5EF4-FFF2-40B4-BE49-F238E27FC236}">
                <a16:creationId xmlns:a16="http://schemas.microsoft.com/office/drawing/2014/main" id="{41426857-95C4-4101-9F88-3AA92F8647E3}"/>
              </a:ext>
            </a:extLst>
          </p:cNvPr>
          <p:cNvPicPr>
            <a:picLocks noChangeAspect="1"/>
          </p:cNvPicPr>
          <p:nvPr/>
        </p:nvPicPr>
        <p:blipFill rotWithShape="1">
          <a:blip r:embed="rId2"/>
          <a:srcRect l="5471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4138314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{DF05D88F-CDBC-A940-BFED-6EE34E7CF001}tf10001063</Template>
  <TotalTime>36</TotalTime>
  <Words>508</Words>
  <Application>Microsoft Office PowerPoint</Application>
  <PresentationFormat>宽屏</PresentationFormat>
  <Paragraphs>125</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KaiTi</vt:lpstr>
      <vt:lpstr>Microsoft YaHei Light</vt:lpstr>
      <vt:lpstr>Arial</vt:lpstr>
      <vt:lpstr>Cambria Math</vt:lpstr>
      <vt:lpstr>Century Gothic</vt:lpstr>
      <vt:lpstr>Times New Roman</vt:lpstr>
      <vt:lpstr>Mesh</vt:lpstr>
      <vt:lpstr>人工智能核心能力培养 — Lecture 04  The Kernel Ability For Artificial Intelligence </vt:lpstr>
      <vt:lpstr>Review </vt:lpstr>
      <vt:lpstr>today</vt:lpstr>
      <vt:lpstr>Overfitting &amp; Underfitting</vt:lpstr>
      <vt:lpstr>PowerPoint 演示文稿</vt:lpstr>
      <vt:lpstr>Outliner</vt:lpstr>
      <vt:lpstr>PowerPoint 演示文稿</vt:lpstr>
      <vt:lpstr>Bias and Variance</vt:lpstr>
      <vt:lpstr>Feature scaling </vt:lpstr>
      <vt:lpstr>Train, validation, test</vt:lpstr>
      <vt:lpstr>Train, validation, test</vt:lpstr>
      <vt:lpstr>数值归一化和标准化 Normalization and standardized </vt:lpstr>
      <vt:lpstr>Max-min scalar (normalize)</vt:lpstr>
      <vt:lpstr>Data standardized (normalize)</vt:lpstr>
      <vt:lpstr>The problem from homwwork: One-hot coding</vt:lpstr>
      <vt:lpstr>Categorical &amp; Numerical</vt:lpstr>
      <vt:lpstr>PowerPoint 演示文稿</vt:lpstr>
      <vt:lpstr>Why it counts?</vt:lpstr>
      <vt:lpstr>One-Hot and Embedding</vt:lpstr>
      <vt:lpstr>Programminig 04-01</vt:lpstr>
      <vt:lpstr>PowerPoint 演示文稿</vt:lpstr>
      <vt:lpstr>Programming-04-02  Linear regression principle and method </vt:lpstr>
      <vt:lpstr>Programming – 04- 03 Binary classification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04  The Kernel Ability For Artificial Intelligence </dc:title>
  <dc:creator>gao minquan</dc:creator>
  <cp:lastModifiedBy>zhangyu</cp:lastModifiedBy>
  <cp:revision>21</cp:revision>
  <dcterms:created xsi:type="dcterms:W3CDTF">2021-03-03T06:29:35Z</dcterms:created>
  <dcterms:modified xsi:type="dcterms:W3CDTF">2021-03-03T07:23:06Z</dcterms:modified>
</cp:coreProperties>
</file>